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7" r:id="rId1"/>
    <p:sldMasterId id="2147483648" r:id="rId2"/>
    <p:sldMasterId id="2147483668" r:id="rId3"/>
  </p:sldMasterIdLst>
  <p:notesMasterIdLst>
    <p:notesMasterId r:id="rId54"/>
  </p:notesMasterIdLst>
  <p:handoutMasterIdLst>
    <p:handoutMasterId r:id="rId55"/>
  </p:handoutMasterIdLst>
  <p:sldIdLst>
    <p:sldId id="256" r:id="rId4"/>
    <p:sldId id="964" r:id="rId5"/>
    <p:sldId id="965" r:id="rId6"/>
    <p:sldId id="966" r:id="rId7"/>
    <p:sldId id="967" r:id="rId8"/>
    <p:sldId id="968" r:id="rId9"/>
    <p:sldId id="969" r:id="rId10"/>
    <p:sldId id="970" r:id="rId11"/>
    <p:sldId id="971" r:id="rId12"/>
    <p:sldId id="985" r:id="rId13"/>
    <p:sldId id="986" r:id="rId14"/>
    <p:sldId id="987" r:id="rId15"/>
    <p:sldId id="973" r:id="rId16"/>
    <p:sldId id="975" r:id="rId17"/>
    <p:sldId id="988" r:id="rId18"/>
    <p:sldId id="989" r:id="rId19"/>
    <p:sldId id="1003" r:id="rId20"/>
    <p:sldId id="990" r:id="rId21"/>
    <p:sldId id="991" r:id="rId22"/>
    <p:sldId id="992" r:id="rId23"/>
    <p:sldId id="993" r:id="rId24"/>
    <p:sldId id="994" r:id="rId25"/>
    <p:sldId id="995" r:id="rId26"/>
    <p:sldId id="996" r:id="rId27"/>
    <p:sldId id="997" r:id="rId28"/>
    <p:sldId id="998" r:id="rId29"/>
    <p:sldId id="999" r:id="rId30"/>
    <p:sldId id="1000" r:id="rId31"/>
    <p:sldId id="1001" r:id="rId32"/>
    <p:sldId id="1002" r:id="rId33"/>
    <p:sldId id="1006" r:id="rId34"/>
    <p:sldId id="1007" r:id="rId35"/>
    <p:sldId id="1008" r:id="rId36"/>
    <p:sldId id="1009" r:id="rId37"/>
    <p:sldId id="1010" r:id="rId38"/>
    <p:sldId id="1011" r:id="rId39"/>
    <p:sldId id="976" r:id="rId40"/>
    <p:sldId id="977" r:id="rId41"/>
    <p:sldId id="978" r:id="rId42"/>
    <p:sldId id="979" r:id="rId43"/>
    <p:sldId id="980" r:id="rId44"/>
    <p:sldId id="1004" r:id="rId45"/>
    <p:sldId id="1005" r:id="rId46"/>
    <p:sldId id="984" r:id="rId47"/>
    <p:sldId id="982" r:id="rId48"/>
    <p:sldId id="983" r:id="rId49"/>
    <p:sldId id="981" r:id="rId50"/>
    <p:sldId id="883" r:id="rId51"/>
    <p:sldId id="380" r:id="rId52"/>
    <p:sldId id="366" r:id="rId53"/>
  </p:sldIdLst>
  <p:sldSz cx="9721850" cy="7561263"/>
  <p:notesSz cx="6858000" cy="9144000"/>
  <p:embeddedFontLst>
    <p:embeddedFont>
      <p:font typeface="Calibri" pitchFamily="34" charset="0"/>
      <p:regular r:id="rId56"/>
      <p:bold r:id="rId57"/>
      <p:italic r:id="rId58"/>
      <p:boldItalic r:id="rId59"/>
    </p:embeddedFont>
  </p:embeddedFontLst>
  <p:defaultTextStyle>
    <a:defPPr>
      <a:defRPr lang="ru-RU"/>
    </a:defPPr>
    <a:lvl1pPr marL="0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93776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87552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81328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75104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468880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962656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456432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950208" algn="l" defTabSz="987552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265C9E"/>
    <a:srgbClr val="2A65AC"/>
    <a:srgbClr val="E6EEE9"/>
    <a:srgbClr val="F1F5F5"/>
    <a:srgbClr val="F0F5F6"/>
    <a:srgbClr val="E6EDF6"/>
    <a:srgbClr val="A200A2"/>
    <a:srgbClr val="66FF33"/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Без стилю та сітки таблиці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80" autoAdjust="0"/>
    <p:restoredTop sz="86400" autoAdjust="0"/>
  </p:normalViewPr>
  <p:slideViewPr>
    <p:cSldViewPr>
      <p:cViewPr>
        <p:scale>
          <a:sx n="100" d="100"/>
          <a:sy n="100" d="100"/>
        </p:scale>
        <p:origin x="-1944" y="-240"/>
      </p:cViewPr>
      <p:guideLst>
        <p:guide orient="horz" pos="2382"/>
        <p:guide pos="30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handoutMaster" Target="handoutMasters/handoutMaster1.xml"/><Relationship Id="rId63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font" Target="fonts/font3.fntdata"/><Relationship Id="rId5" Type="http://schemas.openxmlformats.org/officeDocument/2006/relationships/slide" Target="slides/slide2.xml"/><Relationship Id="rId61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font" Target="fonts/font1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4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font" Target="fonts/font2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DD4DB2-A537-4C88-8A32-BA3533CF231B}" type="datetimeFigureOut">
              <a:rPr lang="en-US" smtClean="0"/>
              <a:pPr/>
              <a:t>10/5/2011</a:t>
            </a:fld>
            <a:endParaRPr lang="en-US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8F097-4A6D-4B36-9C9A-EC47E16D1B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194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D05D2-85B3-4CA5-81DC-ECAB59E5EA2C}" type="datetimeFigureOut">
              <a:rPr lang="ru-RU" smtClean="0"/>
              <a:pPr/>
              <a:t>05.10.2011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685800"/>
            <a:ext cx="44100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47E37-90EA-4BE9-86BD-4137C2ABCF0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4988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93776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87552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81328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75104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68880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62656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456432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950208" algn="l" defTabSz="98755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23963" y="685800"/>
            <a:ext cx="441007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dirty="0" smtClean="0">
                <a:solidFill>
                  <a:schemeClr val="tx1"/>
                </a:solidFill>
              </a:rPr>
              <a:t>/Представление/</a:t>
            </a: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47E37-90EA-4BE9-86BD-4137C2ABCF0A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>
          <a:xfrm>
            <a:off x="650875" y="395288"/>
            <a:ext cx="5556250" cy="4321175"/>
          </a:xfrm>
        </p:spPr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dirty="0" smtClean="0">
                <a:latin typeface="Arial" pitchFamily="-123" charset="0"/>
              </a:rPr>
              <a:t>В этом году мы выпускаем очередное обновление</a:t>
            </a:r>
            <a:r>
              <a:rPr lang="ru-RU" baseline="0" dirty="0" smtClean="0">
                <a:latin typeface="Arial" pitchFamily="-123" charset="0"/>
              </a:rPr>
              <a:t> наших программных решений для различных направлений и различного назначения. Среди которых не только </a:t>
            </a:r>
            <a:r>
              <a:rPr lang="en-US" baseline="0" dirty="0" smtClean="0">
                <a:latin typeface="Arial" pitchFamily="-123" charset="0"/>
              </a:rPr>
              <a:t>AutoCAD</a:t>
            </a:r>
            <a:r>
              <a:rPr lang="ru-RU" baseline="0" dirty="0" smtClean="0">
                <a:latin typeface="Arial" pitchFamily="-123" charset="0"/>
              </a:rPr>
              <a:t>, а также продукты для Архитектуры и Строительства на основе технологии </a:t>
            </a:r>
            <a:r>
              <a:rPr lang="en-US" baseline="0" dirty="0" smtClean="0">
                <a:latin typeface="Arial" pitchFamily="-123" charset="0"/>
              </a:rPr>
              <a:t>BIM</a:t>
            </a:r>
            <a:r>
              <a:rPr lang="ru-RU" baseline="0" dirty="0" smtClean="0">
                <a:latin typeface="Arial" pitchFamily="-123" charset="0"/>
              </a:rPr>
              <a:t> – Информационного моделирования здания. Сервисы и решения для проектирования объектов инфраструктуры и ГИС. Постепенно выводим на рынок СНГ профессиональные средства для промышленного дизайна, а также интенсивно развиваем инструменты для Машиностроения и Производства. В области Анимации и Графики мы являемся бессортным лидером и несомненно реализовали множество новшеств. </a:t>
            </a:r>
            <a:endParaRPr lang="en-US" dirty="0" smtClean="0">
              <a:latin typeface="Arial" pitchFamily="-123" charset="0"/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47E37-90EA-4BE9-86BD-4137C2ABCF0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47E37-90EA-4BE9-86BD-4137C2ABCF0A}" type="slidenum">
              <a:rPr lang="ru-RU" smtClean="0"/>
              <a:pPr/>
              <a:t>48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427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23963" y="685800"/>
            <a:ext cx="441007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/</a:t>
            </a:r>
            <a:r>
              <a:rPr lang="en-US" dirty="0" smtClean="0"/>
              <a:t>Autodesk Logo</a:t>
            </a:r>
            <a:r>
              <a:rPr lang="ru-RU" dirty="0" smtClean="0"/>
              <a:t>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47E37-90EA-4BE9-86BD-4137C2ABCF0A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: Начал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 hasCustomPrompt="1"/>
          </p:nvPr>
        </p:nvSpPr>
        <p:spPr>
          <a:xfrm>
            <a:off x="1080000" y="3779999"/>
            <a:ext cx="5040000" cy="2160871"/>
          </a:xfrm>
          <a:prstGeom prst="rect">
            <a:avLst/>
          </a:prstGeom>
          <a:noFill/>
          <a:ln>
            <a:noFill/>
          </a:ln>
        </p:spPr>
        <p:txBody>
          <a:bodyPr lIns="360000" tIns="180000" rIns="0" bIns="180000" anchor="t" anchorCtr="0"/>
          <a:lstStyle>
            <a:lvl1pPr marL="0" indent="0" algn="l">
              <a:defRPr sz="390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ru-RU" dirty="0" smtClean="0"/>
              <a:t>Продукт</a:t>
            </a:r>
            <a:br>
              <a:rPr lang="ru-RU" dirty="0" smtClean="0"/>
            </a:br>
            <a:r>
              <a:rPr lang="ru-RU" sz="1900" dirty="0" smtClean="0"/>
              <a:t>Презентация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0" hasCustomPrompt="1"/>
          </p:nvPr>
        </p:nvSpPr>
        <p:spPr>
          <a:xfrm>
            <a:off x="6121850" y="3780631"/>
            <a:ext cx="3600000" cy="2159369"/>
          </a:xfrm>
          <a:prstGeom prst="rect">
            <a:avLst/>
          </a:prstGeom>
        </p:spPr>
        <p:txBody>
          <a:bodyPr wrap="square" lIns="0" tIns="180000" rIns="360000" bIns="180000" anchor="b" anchorCtr="0">
            <a:noAutofit/>
          </a:bodyPr>
          <a:lstStyle>
            <a:lvl1pPr algn="r">
              <a:buNone/>
              <a:defRPr sz="1800" baseline="0">
                <a:solidFill>
                  <a:srgbClr val="FFC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r>
              <a:rPr lang="ru-RU" dirty="0" smtClean="0"/>
              <a:t>Ф.И.О.</a:t>
            </a:r>
          </a:p>
          <a:p>
            <a:pPr lvl="0"/>
            <a:r>
              <a:rPr lang="ru-RU" dirty="0" smtClean="0"/>
              <a:t>Должность, Компания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Теза - Чер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0"/>
          </p:nvPr>
        </p:nvSpPr>
        <p:spPr>
          <a:xfrm>
            <a:off x="0" y="4320000"/>
            <a:ext cx="9720000" cy="2700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  <a:effectLst>
            <a:outerShdw blurRad="444500" dir="16200000" sx="105000" sy="105000" rotWithShape="0">
              <a:schemeClr val="tx1">
                <a:lumMod val="50000"/>
                <a:lumOff val="50000"/>
                <a:alpha val="50000"/>
              </a:schemeClr>
            </a:outerShdw>
            <a:softEdge rad="0"/>
          </a:effectLst>
        </p:spPr>
        <p:txBody>
          <a:bodyPr lIns="360000" tIns="180000" rIns="360000" bIns="18000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bg1"/>
                </a:solidFill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288872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Теза - Чернобелы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Місце для тексту 7"/>
          <p:cNvSpPr>
            <a:spLocks noGrp="1"/>
          </p:cNvSpPr>
          <p:nvPr userDrawn="1">
            <p:ph type="body" sz="quarter" idx="10"/>
          </p:nvPr>
        </p:nvSpPr>
        <p:spPr>
          <a:xfrm>
            <a:off x="0" y="540000"/>
            <a:ext cx="4860925" cy="6480000"/>
          </a:xfrm>
          <a:prstGeom prst="rect">
            <a:avLst/>
          </a:prstGeom>
          <a:solidFill>
            <a:schemeClr val="tx1">
              <a:alpha val="80000"/>
            </a:schemeClr>
          </a:solidFill>
        </p:spPr>
        <p:txBody>
          <a:bodyPr lIns="360000" tIns="180000" rIns="360000" bIns="180000" anchor="ctr" anchorCtr="0"/>
          <a:lstStyle>
            <a:lvl1pPr marL="0" indent="0" algn="r"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pPr algn="l"/>
            <a:endParaRPr lang="ru-RU" dirty="0" smtClean="0"/>
          </a:p>
        </p:txBody>
      </p:sp>
      <p:sp>
        <p:nvSpPr>
          <p:cNvPr id="7" name="Місце для тексту 7"/>
          <p:cNvSpPr>
            <a:spLocks noGrp="1"/>
          </p:cNvSpPr>
          <p:nvPr userDrawn="1">
            <p:ph type="body" sz="quarter" idx="11"/>
          </p:nvPr>
        </p:nvSpPr>
        <p:spPr>
          <a:xfrm>
            <a:off x="4860925" y="540000"/>
            <a:ext cx="4860925" cy="6480000"/>
          </a:xfrm>
          <a:prstGeom prst="rect">
            <a:avLst/>
          </a:prstGeom>
          <a:noFill/>
        </p:spPr>
        <p:txBody>
          <a:bodyPr lIns="360000" tIns="180000" rIns="360000" bIns="180000" anchor="ctr" anchorCtr="0"/>
          <a:lstStyle>
            <a:lvl1pPr marL="579501" indent="-579501" algn="l">
              <a:buFont typeface="Wingdings" pitchFamily="2" charset="2"/>
              <a:buChar char="§"/>
              <a:defRPr sz="1900">
                <a:solidFill>
                  <a:schemeClr val="tx1"/>
                </a:solidFill>
              </a:defRPr>
            </a:lvl1pPr>
          </a:lstStyle>
          <a:p>
            <a:pPr algn="l"/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Основной - 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Основной - Серый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nivets\Temp\ADSK Fon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/>
        </p:blipFill>
        <p:spPr bwMode="auto">
          <a:xfrm>
            <a:off x="0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Основной - Чер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79332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Текст - 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sz="quarter" idx="10"/>
          </p:nvPr>
        </p:nvSpPr>
        <p:spPr>
          <a:xfrm>
            <a:off x="0" y="540000"/>
            <a:ext cx="9720000" cy="6480000"/>
          </a:xfrm>
          <a:prstGeom prst="rect">
            <a:avLst/>
          </a:prstGeom>
        </p:spPr>
        <p:txBody>
          <a:bodyPr lIns="388800" tIns="194400" rIns="388800" bIns="194400"/>
          <a:lstStyle>
            <a:lvl1pPr>
              <a:buNone/>
              <a:defRPr sz="2600">
                <a:latin typeface="+mn-lt"/>
              </a:defRPr>
            </a:lvl1pPr>
            <a:lvl2pPr marL="720725" indent="-360363">
              <a:buFont typeface="+mj-lt"/>
              <a:buAutoNum type="arabicPeriod"/>
              <a:defRPr sz="2200">
                <a:latin typeface="+mn-lt"/>
              </a:defRPr>
            </a:lvl2pPr>
            <a:lvl3pPr marL="1081088" indent="-360363">
              <a:buFont typeface="Wingdings" pitchFamily="2" charset="2"/>
              <a:buChar char="§"/>
              <a:defRPr sz="1800">
                <a:latin typeface="+mn-lt"/>
              </a:defRPr>
            </a:lvl3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Строка - 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1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40269"/>
            <a:ext cx="9720000" cy="6480000"/>
          </a:xfrm>
          <a:prstGeom prst="rect">
            <a:avLst/>
          </a:prstGeom>
        </p:spPr>
        <p:txBody>
          <a:bodyPr lIns="388800" tIns="194400" rIns="388800" bIns="194400" anchor="ctr" anchorCtr="1"/>
          <a:lstStyle>
            <a:lvl1pPr algn="ctr">
              <a:buNone/>
              <a:defRPr sz="7800"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Calibri" pitchFamily="34" charset="0"/>
              </a:defRPr>
            </a:lvl2pPr>
            <a:lvl3pPr>
              <a:buFont typeface="Wingdings" pitchFamily="2" charset="2"/>
              <a:buChar char="§"/>
              <a:defRPr sz="1900">
                <a:latin typeface="Calibri" pitchFamily="34" charset="0"/>
              </a:defRPr>
            </a:lvl3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10" presetClass="exit" presetSubtype="0" fill="hold" nodeType="afterEffect">
                  <p:stCondLst>
                    <p:cond delay="1500"/>
                  </p:stCondLst>
                  <p:childTnLst>
                    <p:animEffect transition="out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1999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Строка - Сер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nivets\Temp\ADSK Fon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/>
        </p:blipFill>
        <p:spPr bwMode="auto">
          <a:xfrm>
            <a:off x="0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1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40269"/>
            <a:ext cx="9720000" cy="6480000"/>
          </a:xfrm>
          <a:prstGeom prst="rect">
            <a:avLst/>
          </a:prstGeom>
        </p:spPr>
        <p:txBody>
          <a:bodyPr lIns="388800" tIns="194400" rIns="388800" bIns="194400" anchor="ctr" anchorCtr="1"/>
          <a:lstStyle>
            <a:lvl1pPr algn="ctr">
              <a:buNone/>
              <a:defRPr sz="7800">
                <a:solidFill>
                  <a:schemeClr val="bg1"/>
                </a:solidFill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Calibri" pitchFamily="34" charset="0"/>
              </a:defRPr>
            </a:lvl2pPr>
            <a:lvl3pPr>
              <a:buFont typeface="Wingdings" pitchFamily="2" charset="2"/>
              <a:buChar char="§"/>
              <a:defRPr sz="1900">
                <a:latin typeface="Calibri" pitchFamily="34" charset="0"/>
              </a:defRPr>
            </a:lvl3pPr>
          </a:lstStyle>
          <a:p>
            <a:pPr lvl="0"/>
            <a:r>
              <a:rPr lang="ru-RU" dirty="0" smtClean="0"/>
              <a:t>Текст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947488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щий: Заглавный - Building Design Sui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kanivets\Pictures\Temp\AEC201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0" b="283"/>
          <a:stretch/>
        </p:blipFill>
        <p:spPr bwMode="auto">
          <a:xfrm>
            <a:off x="0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кутник 4"/>
          <p:cNvSpPr/>
          <p:nvPr userDrawn="1"/>
        </p:nvSpPr>
        <p:spPr>
          <a:xfrm>
            <a:off x="1080000" y="3780000"/>
            <a:ext cx="8640000" cy="216024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889000" sx="103000" sy="103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en-US" dirty="0"/>
          </a:p>
        </p:txBody>
      </p:sp>
      <p:sp>
        <p:nvSpPr>
          <p:cNvPr id="6" name="Прямокутник 4"/>
          <p:cNvSpPr/>
          <p:nvPr userDrawn="1"/>
        </p:nvSpPr>
        <p:spPr>
          <a:xfrm>
            <a:off x="1080000" y="3780000"/>
            <a:ext cx="5040000" cy="21602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80000" rIns="0" bIns="180000" rtlCol="0" anchor="ctr"/>
          <a:lstStyle/>
          <a:p>
            <a:pPr algn="ctr"/>
            <a:endParaRPr lang="en-US" dirty="0"/>
          </a:p>
        </p:txBody>
      </p:sp>
      <p:sp>
        <p:nvSpPr>
          <p:cNvPr id="8" name="Заголовок 11"/>
          <p:cNvSpPr>
            <a:spLocks noGrp="1"/>
          </p:cNvSpPr>
          <p:nvPr>
            <p:ph type="title" hasCustomPrompt="1"/>
          </p:nvPr>
        </p:nvSpPr>
        <p:spPr>
          <a:xfrm>
            <a:off x="1080000" y="3780000"/>
            <a:ext cx="5040000" cy="2160240"/>
          </a:xfrm>
          <a:prstGeom prst="rect">
            <a:avLst/>
          </a:prstGeom>
          <a:noFill/>
          <a:ln>
            <a:noFill/>
          </a:ln>
        </p:spPr>
        <p:txBody>
          <a:bodyPr lIns="360000" tIns="180000" rIns="360000" bIns="0" anchor="t" anchorCtr="0"/>
          <a:lstStyle>
            <a:lvl1pPr marL="0" indent="0" algn="l">
              <a:defRPr sz="390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ru-RU" dirty="0" smtClean="0"/>
              <a:t>Заголовок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0" hasCustomPrompt="1"/>
          </p:nvPr>
        </p:nvSpPr>
        <p:spPr>
          <a:xfrm>
            <a:off x="6120000" y="3780000"/>
            <a:ext cx="3600000" cy="2160000"/>
          </a:xfrm>
          <a:prstGeom prst="rect">
            <a:avLst/>
          </a:prstGeom>
        </p:spPr>
        <p:txBody>
          <a:bodyPr wrap="square" lIns="0" tIns="180000" rIns="360000" bIns="180000" anchor="b" anchorCtr="0">
            <a:noAutofit/>
          </a:bodyPr>
          <a:lstStyle>
            <a:lvl1pPr algn="r">
              <a:buNone/>
              <a:defRPr sz="190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r>
              <a:rPr lang="ru-RU" dirty="0" smtClean="0"/>
              <a:t>Описание</a:t>
            </a:r>
          </a:p>
        </p:txBody>
      </p:sp>
      <p:grpSp>
        <p:nvGrpSpPr>
          <p:cNvPr id="14" name="Группа 13"/>
          <p:cNvGrpSpPr/>
          <p:nvPr userDrawn="1"/>
        </p:nvGrpSpPr>
        <p:grpSpPr>
          <a:xfrm>
            <a:off x="1404715" y="5184000"/>
            <a:ext cx="3600000" cy="540000"/>
            <a:chOff x="1332699" y="6444927"/>
            <a:chExt cx="3429000" cy="533400"/>
          </a:xfrm>
        </p:grpSpPr>
        <p:sp>
          <p:nvSpPr>
            <p:cNvPr id="15" name="Rectangle 3"/>
            <p:cNvSpPr/>
            <p:nvPr userDrawn="1"/>
          </p:nvSpPr>
          <p:spPr bwMode="auto">
            <a:xfrm>
              <a:off x="1332699" y="6444927"/>
              <a:ext cx="3429000" cy="533400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 anchorCtr="0"/>
            <a:lstStyle/>
            <a:p>
              <a:pPr algn="l" defTabSz="914400">
                <a:defRPr/>
              </a:pPr>
              <a:r>
                <a:rPr lang="en-US" sz="2400" dirty="0" smtClean="0">
                  <a:solidFill>
                    <a:schemeClr val="bg1"/>
                  </a:solidFill>
                  <a:latin typeface="+mn-lt"/>
                  <a:ea typeface="ヒラギノ角ゴ Pro W3" charset="0"/>
                  <a:cs typeface="ヒラギノ角ゴ Pro W3" charset="0"/>
                  <a:sym typeface="Gill Sans" charset="0"/>
                </a:rPr>
                <a:t>SCAD Forum`2011</a:t>
              </a:r>
              <a:endParaRPr lang="ru-RU" sz="2400" dirty="0">
                <a:solidFill>
                  <a:schemeClr val="bg1"/>
                </a:solidFill>
                <a:latin typeface="+mn-lt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grpSp>
          <p:nvGrpSpPr>
            <p:cNvPr id="16" name="Group 23"/>
            <p:cNvGrpSpPr>
              <a:grpSpLocks/>
            </p:cNvGrpSpPr>
            <p:nvPr userDrawn="1"/>
          </p:nvGrpSpPr>
          <p:grpSpPr bwMode="auto">
            <a:xfrm>
              <a:off x="4304333" y="6559227"/>
              <a:ext cx="304800" cy="304800"/>
              <a:chOff x="3305175" y="8688387"/>
              <a:chExt cx="304800" cy="304800"/>
            </a:xfrm>
            <a:solidFill>
              <a:srgbClr val="FF0000"/>
            </a:solidFill>
          </p:grpSpPr>
          <p:sp>
            <p:nvSpPr>
              <p:cNvPr id="24" name="Rectangle 13"/>
              <p:cNvSpPr>
                <a:spLocks noChangeArrowheads="1"/>
              </p:cNvSpPr>
              <p:nvPr/>
            </p:nvSpPr>
            <p:spPr bwMode="auto">
              <a:xfrm>
                <a:off x="3305175" y="8688387"/>
                <a:ext cx="304800" cy="304800"/>
              </a:xfrm>
              <a:prstGeom prst="rect">
                <a:avLst/>
              </a:prstGeom>
              <a:grpFill/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400">
                  <a:defRPr/>
                </a:pPr>
                <a:endParaRPr lang="ru-RU" sz="3200">
                  <a:solidFill>
                    <a:srgbClr val="000000"/>
                  </a:solidFill>
                  <a:latin typeface="Gill Sans" pitchFamily="2" charset="0"/>
                  <a:sym typeface="Gill Sans" pitchFamily="2" charset="0"/>
                </a:endParaRPr>
              </a:p>
            </p:txBody>
          </p:sp>
          <p:grpSp>
            <p:nvGrpSpPr>
              <p:cNvPr id="25" name="Group 22"/>
              <p:cNvGrpSpPr>
                <a:grpSpLocks/>
              </p:cNvGrpSpPr>
              <p:nvPr/>
            </p:nvGrpSpPr>
            <p:grpSpPr bwMode="auto">
              <a:xfrm>
                <a:off x="3419475" y="8764587"/>
                <a:ext cx="76200" cy="152400"/>
                <a:chOff x="3457575" y="8764587"/>
                <a:chExt cx="76200" cy="152400"/>
              </a:xfrm>
              <a:grpFill/>
            </p:grpSpPr>
            <p:cxnSp>
              <p:nvCxnSpPr>
                <p:cNvPr id="26" name="Straight Connector 15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3457575" y="8764587"/>
                  <a:ext cx="76200" cy="76200"/>
                </a:xfrm>
                <a:prstGeom prst="line">
                  <a:avLst/>
                </a:prstGeom>
                <a:grpFill/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7" name="Straight Connector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57575" y="8840787"/>
                  <a:ext cx="76200" cy="76200"/>
                </a:xfrm>
                <a:prstGeom prst="line">
                  <a:avLst/>
                </a:prstGeom>
                <a:grpFill/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15248330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истый: 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241271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: 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1"/>
          <p:cNvSpPr>
            <a:spLocks noGrp="1"/>
          </p:cNvSpPr>
          <p:nvPr>
            <p:ph type="title" hasCustomPrompt="1"/>
          </p:nvPr>
        </p:nvSpPr>
        <p:spPr>
          <a:xfrm>
            <a:off x="1080000" y="3779999"/>
            <a:ext cx="5040000" cy="2160871"/>
          </a:xfrm>
          <a:prstGeom prst="rect">
            <a:avLst/>
          </a:prstGeom>
          <a:noFill/>
          <a:ln>
            <a:noFill/>
          </a:ln>
        </p:spPr>
        <p:txBody>
          <a:bodyPr lIns="360000" tIns="180000" rIns="0" bIns="180000" anchor="t" anchorCtr="0"/>
          <a:lstStyle>
            <a:lvl1pPr marL="0" indent="0" algn="l">
              <a:defRPr sz="360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ru-RU" dirty="0" smtClean="0"/>
              <a:t>Вопросы?</a:t>
            </a:r>
            <a:endParaRPr lang="ru-RU" dirty="0"/>
          </a:p>
        </p:txBody>
      </p:sp>
      <p:sp>
        <p:nvSpPr>
          <p:cNvPr id="6" name="Текст 13"/>
          <p:cNvSpPr>
            <a:spLocks noGrp="1"/>
          </p:cNvSpPr>
          <p:nvPr>
            <p:ph type="body" sz="quarter" idx="10" hasCustomPrompt="1"/>
          </p:nvPr>
        </p:nvSpPr>
        <p:spPr>
          <a:xfrm>
            <a:off x="6121850" y="3780631"/>
            <a:ext cx="3600000" cy="2159369"/>
          </a:xfrm>
          <a:prstGeom prst="rect">
            <a:avLst/>
          </a:prstGeom>
        </p:spPr>
        <p:txBody>
          <a:bodyPr wrap="square" lIns="0" tIns="180000" rIns="360000" bIns="180000" anchor="b" anchorCtr="0">
            <a:noAutofit/>
          </a:bodyPr>
          <a:lstStyle>
            <a:lvl1pPr algn="r">
              <a:buNone/>
              <a:defRPr sz="1800" baseline="0">
                <a:solidFill>
                  <a:srgbClr val="FFC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r>
              <a:rPr lang="ru-RU" dirty="0" smtClean="0"/>
              <a:t>Ф.И.О.</a:t>
            </a:r>
          </a:p>
          <a:p>
            <a:pPr lvl="0"/>
            <a:r>
              <a:rPr lang="ru-RU" dirty="0" smtClean="0"/>
              <a:t>Должность, Компания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истый: Серый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527166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истый: Чер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689498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Чистый: Лого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86" y="2520631"/>
            <a:ext cx="7957479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14046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щий: Чистый - Чер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5206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Заглав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kanivets\Temp\RST 201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t="-52" r="15385" b="52"/>
          <a:stretch/>
        </p:blipFill>
        <p:spPr bwMode="auto">
          <a:xfrm>
            <a:off x="1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кутник 4"/>
          <p:cNvSpPr/>
          <p:nvPr userDrawn="1"/>
        </p:nvSpPr>
        <p:spPr>
          <a:xfrm>
            <a:off x="1080000" y="3780000"/>
            <a:ext cx="8640000" cy="216024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889000" sx="103000" sy="103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en-US" dirty="0"/>
          </a:p>
        </p:txBody>
      </p:sp>
      <p:sp>
        <p:nvSpPr>
          <p:cNvPr id="6" name="Прямокутник 4"/>
          <p:cNvSpPr/>
          <p:nvPr userDrawn="1"/>
        </p:nvSpPr>
        <p:spPr>
          <a:xfrm>
            <a:off x="1080000" y="3780000"/>
            <a:ext cx="5040000" cy="21602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80000" rIns="0" bIns="180000" rtlCol="0" anchor="ctr"/>
          <a:lstStyle/>
          <a:p>
            <a:pPr algn="ctr"/>
            <a:endParaRPr lang="en-US" dirty="0"/>
          </a:p>
        </p:txBody>
      </p:sp>
      <p:sp>
        <p:nvSpPr>
          <p:cNvPr id="8" name="Заголовок 11"/>
          <p:cNvSpPr>
            <a:spLocks noGrp="1"/>
          </p:cNvSpPr>
          <p:nvPr>
            <p:ph type="title" hasCustomPrompt="1"/>
          </p:nvPr>
        </p:nvSpPr>
        <p:spPr>
          <a:xfrm>
            <a:off x="1080000" y="3780000"/>
            <a:ext cx="5040000" cy="2160240"/>
          </a:xfrm>
          <a:prstGeom prst="rect">
            <a:avLst/>
          </a:prstGeom>
          <a:noFill/>
          <a:ln>
            <a:noFill/>
          </a:ln>
        </p:spPr>
        <p:txBody>
          <a:bodyPr lIns="360000" tIns="180000" rIns="360000" bIns="0" anchor="t" anchorCtr="0"/>
          <a:lstStyle>
            <a:lvl1pPr marL="0" indent="0" algn="l">
              <a:defRPr sz="360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9" name="Текст 13"/>
          <p:cNvSpPr>
            <a:spLocks noGrp="1"/>
          </p:cNvSpPr>
          <p:nvPr>
            <p:ph type="body" sz="quarter" idx="10" hasCustomPrompt="1"/>
          </p:nvPr>
        </p:nvSpPr>
        <p:spPr>
          <a:xfrm>
            <a:off x="6120000" y="3780000"/>
            <a:ext cx="3600000" cy="2160000"/>
          </a:xfrm>
          <a:prstGeom prst="rect">
            <a:avLst/>
          </a:prstGeom>
        </p:spPr>
        <p:txBody>
          <a:bodyPr wrap="square" lIns="0" tIns="180000" rIns="360000" bIns="180000" anchor="b" anchorCtr="0">
            <a:noAutofit/>
          </a:bodyPr>
          <a:lstStyle>
            <a:lvl1pPr algn="r">
              <a:buNone/>
              <a:defRPr sz="1900" baseline="0">
                <a:solidFill>
                  <a:srgbClr val="FFC000"/>
                </a:solidFill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r>
              <a:rPr lang="ru-RU" dirty="0" smtClean="0"/>
              <a:t>Описание</a:t>
            </a:r>
          </a:p>
        </p:txBody>
      </p:sp>
      <p:grpSp>
        <p:nvGrpSpPr>
          <p:cNvPr id="12" name="Группа 11"/>
          <p:cNvGrpSpPr/>
          <p:nvPr userDrawn="1"/>
        </p:nvGrpSpPr>
        <p:grpSpPr>
          <a:xfrm>
            <a:off x="1404715" y="5184000"/>
            <a:ext cx="3600000" cy="540000"/>
            <a:chOff x="1332699" y="6444927"/>
            <a:chExt cx="3429000" cy="533400"/>
          </a:xfrm>
        </p:grpSpPr>
        <p:sp>
          <p:nvSpPr>
            <p:cNvPr id="13" name="Rectangle 3"/>
            <p:cNvSpPr/>
            <p:nvPr userDrawn="1"/>
          </p:nvSpPr>
          <p:spPr bwMode="auto">
            <a:xfrm>
              <a:off x="1332699" y="6444927"/>
              <a:ext cx="3429000" cy="533400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 anchorCtr="0"/>
            <a:lstStyle/>
            <a:p>
              <a:pPr algn="l" defTabSz="914400">
                <a:defRPr/>
              </a:pPr>
              <a:r>
                <a:rPr lang="en-US" sz="2400" dirty="0" smtClean="0">
                  <a:solidFill>
                    <a:schemeClr val="bg1"/>
                  </a:solidFill>
                  <a:latin typeface="+mn-lt"/>
                  <a:ea typeface="ヒラギノ角ゴ Pro W3" charset="0"/>
                  <a:cs typeface="ヒラギノ角ゴ Pro W3" charset="0"/>
                  <a:sym typeface="Gill Sans" charset="0"/>
                </a:rPr>
                <a:t>SCAD Forum`2011</a:t>
              </a:r>
              <a:endParaRPr lang="ru-RU" sz="2400" dirty="0">
                <a:solidFill>
                  <a:schemeClr val="bg1"/>
                </a:solidFill>
                <a:latin typeface="+mn-lt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grpSp>
          <p:nvGrpSpPr>
            <p:cNvPr id="14" name="Group 23"/>
            <p:cNvGrpSpPr>
              <a:grpSpLocks/>
            </p:cNvGrpSpPr>
            <p:nvPr userDrawn="1"/>
          </p:nvGrpSpPr>
          <p:grpSpPr bwMode="auto">
            <a:xfrm>
              <a:off x="4304333" y="6559227"/>
              <a:ext cx="304800" cy="304800"/>
              <a:chOff x="3305175" y="8688387"/>
              <a:chExt cx="304800" cy="304800"/>
            </a:xfrm>
            <a:solidFill>
              <a:srgbClr val="FF0000"/>
            </a:solidFill>
          </p:grpSpPr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3305175" y="8688387"/>
                <a:ext cx="304800" cy="304800"/>
              </a:xfrm>
              <a:prstGeom prst="rect">
                <a:avLst/>
              </a:prstGeom>
              <a:grpFill/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400">
                  <a:defRPr/>
                </a:pPr>
                <a:endParaRPr lang="ru-RU" sz="3200">
                  <a:solidFill>
                    <a:srgbClr val="000000"/>
                  </a:solidFill>
                  <a:latin typeface="Gill Sans" pitchFamily="2" charset="0"/>
                  <a:sym typeface="Gill Sans" pitchFamily="2" charset="0"/>
                </a:endParaRPr>
              </a:p>
            </p:txBody>
          </p:sp>
          <p:grpSp>
            <p:nvGrpSpPr>
              <p:cNvPr id="16" name="Group 22"/>
              <p:cNvGrpSpPr>
                <a:grpSpLocks/>
              </p:cNvGrpSpPr>
              <p:nvPr/>
            </p:nvGrpSpPr>
            <p:grpSpPr bwMode="auto">
              <a:xfrm>
                <a:off x="3419475" y="8764587"/>
                <a:ext cx="76200" cy="152400"/>
                <a:chOff x="3457575" y="8764587"/>
                <a:chExt cx="76200" cy="152400"/>
              </a:xfrm>
              <a:grpFill/>
            </p:grpSpPr>
            <p:cxnSp>
              <p:nvCxnSpPr>
                <p:cNvPr id="17" name="Straight Connector 15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3457575" y="8764587"/>
                  <a:ext cx="76200" cy="76200"/>
                </a:xfrm>
                <a:prstGeom prst="line">
                  <a:avLst/>
                </a:prstGeom>
                <a:grpFill/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9" name="Straight Connector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57575" y="8840787"/>
                  <a:ext cx="76200" cy="76200"/>
                </a:xfrm>
                <a:prstGeom prst="line">
                  <a:avLst/>
                </a:prstGeom>
                <a:grpFill/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40539238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Чистый - 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Чистый - Серый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kanivets\Temp\ADSK Fon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/>
        </p:blipFill>
        <p:spPr bwMode="auto">
          <a:xfrm>
            <a:off x="0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Чистый - Черны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2695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Теза - Бел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7" name="Текст 13"/>
          <p:cNvSpPr>
            <a:spLocks noGrp="1"/>
          </p:cNvSpPr>
          <p:nvPr>
            <p:ph type="body" sz="quarter" idx="10"/>
          </p:nvPr>
        </p:nvSpPr>
        <p:spPr>
          <a:xfrm>
            <a:off x="0" y="4320000"/>
            <a:ext cx="9720000" cy="2700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952500" dir="16200000" sx="105000" sy="105000" rotWithShape="0">
              <a:schemeClr val="tx1">
                <a:lumMod val="50000"/>
                <a:lumOff val="50000"/>
                <a:alpha val="50000"/>
              </a:schemeClr>
            </a:outerShdw>
            <a:softEdge rad="0"/>
          </a:effectLst>
        </p:spPr>
        <p:txBody>
          <a:bodyPr lIns="360000" tIns="180000" rIns="360000" bIns="18000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bg1"/>
                </a:solidFill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endParaRPr lang="ru-RU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щий: Теза - Серый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kanivets\Temp\ADSK Fon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4"/>
          <a:stretch/>
        </p:blipFill>
        <p:spPr bwMode="auto">
          <a:xfrm>
            <a:off x="0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8" name="Текст 13"/>
          <p:cNvSpPr>
            <a:spLocks noGrp="1"/>
          </p:cNvSpPr>
          <p:nvPr>
            <p:ph type="body" sz="quarter" idx="10"/>
          </p:nvPr>
        </p:nvSpPr>
        <p:spPr>
          <a:xfrm>
            <a:off x="0" y="4320000"/>
            <a:ext cx="9720000" cy="2700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952500" dir="16200000" sx="105000" sy="105000" rotWithShape="0">
              <a:schemeClr val="tx1">
                <a:lumMod val="50000"/>
                <a:lumOff val="50000"/>
                <a:alpha val="50000"/>
              </a:schemeClr>
            </a:outerShdw>
            <a:softEdge rad="0"/>
          </a:effectLst>
        </p:spPr>
        <p:txBody>
          <a:bodyPr lIns="360000" tIns="180000" rIns="360000" bIns="18000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bg1"/>
                </a:solidFill>
                <a:latin typeface="+mn-lt"/>
              </a:defRPr>
            </a:lvl1pPr>
            <a:lvl2pPr marL="987552" indent="-493776">
              <a:buFont typeface="+mj-lt"/>
              <a:buAutoNum type="arabicPeriod"/>
              <a:defRPr sz="2200">
                <a:latin typeface="+mn-lt"/>
              </a:defRPr>
            </a:lvl2pPr>
            <a:lvl3pPr>
              <a:buFont typeface="Wingdings" pitchFamily="2" charset="2"/>
              <a:buChar char="§"/>
              <a:defRPr sz="1900">
                <a:latin typeface="+mn-lt"/>
              </a:defRPr>
            </a:lvl3pPr>
          </a:lstStyle>
          <a:p>
            <a:pPr lvl="0"/>
            <a:endParaRPr lang="ru-RU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kanivets\Temp\RST 2012.jp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t="-52" r="15385" b="52"/>
          <a:stretch/>
        </p:blipFill>
        <p:spPr bwMode="auto">
          <a:xfrm>
            <a:off x="1" y="0"/>
            <a:ext cx="9720000" cy="70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588074"/>
              </p:ext>
            </p:extLst>
          </p:nvPr>
        </p:nvGraphicFramePr>
        <p:xfrm>
          <a:off x="0" y="7021263"/>
          <a:ext cx="9720000" cy="54000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800000"/>
                <a:gridCol w="6120000"/>
                <a:gridCol w="1800000"/>
              </a:tblGrid>
              <a:tr h="540000">
                <a:tc>
                  <a:txBody>
                    <a:bodyPr/>
                    <a:lstStyle/>
                    <a:p>
                      <a:pPr marL="720725" indent="-4763" algn="l"/>
                      <a:r>
                        <a:rPr lang="ru-RU" sz="1300" b="0" i="0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СОФТПРОМ</a:t>
                      </a:r>
                      <a:endParaRPr lang="ru-RU" sz="1300" b="0" i="0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97219" marR="97219" marT="50408" marB="50408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B0F0"/>
                        </a:solidFill>
                        <a:effectLst>
                          <a:reflection blurRad="6350" stA="55000" endA="300" endPos="45500" dir="5400000" sy="-100000" algn="bl" rotWithShape="0"/>
                        </a:effectLs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7219" marR="97219" marT="50408" marB="50408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reflection blurRad="6350" stA="55000" endA="300" endPos="45500" dir="5400000" sy="-100000" algn="bl" rotWithShape="0"/>
                        </a:effectLs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7219" marR="97219" marT="50408" marB="50408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19" descr="logo_softprom_rus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>
            <a:off x="307752" y="7040684"/>
            <a:ext cx="520725" cy="540000"/>
          </a:xfrm>
          <a:prstGeom prst="rect">
            <a:avLst/>
          </a:prstGeom>
          <a:noFill/>
        </p:spPr>
      </p:pic>
      <p:sp>
        <p:nvSpPr>
          <p:cNvPr id="9" name="Прямокутник 4"/>
          <p:cNvSpPr/>
          <p:nvPr userDrawn="1"/>
        </p:nvSpPr>
        <p:spPr>
          <a:xfrm>
            <a:off x="1080000" y="3780000"/>
            <a:ext cx="8640000" cy="216024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ffectLst>
            <a:outerShdw blurRad="889000" sx="103000" sy="103000" algn="ctr" rotWithShape="0">
              <a:schemeClr val="tx1">
                <a:lumMod val="50000"/>
                <a:lumOff val="50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en-US" dirty="0"/>
          </a:p>
        </p:txBody>
      </p:sp>
      <p:sp>
        <p:nvSpPr>
          <p:cNvPr id="10" name="Прямокутник 4"/>
          <p:cNvSpPr/>
          <p:nvPr userDrawn="1"/>
        </p:nvSpPr>
        <p:spPr>
          <a:xfrm>
            <a:off x="1080000" y="3780000"/>
            <a:ext cx="5040000" cy="21602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8755" tIns="49378" rIns="98755" bIns="49378" rtlCol="0" anchor="ctr"/>
          <a:lstStyle/>
          <a:p>
            <a:pPr algn="ctr"/>
            <a:endParaRPr lang="en-US" dirty="0"/>
          </a:p>
        </p:txBody>
      </p:sp>
      <p:pic>
        <p:nvPicPr>
          <p:cNvPr id="27" name=" 0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85261" y="7094684"/>
            <a:ext cx="1496868" cy="432000"/>
          </a:xfrm>
          <a:prstGeom prst="rect">
            <a:avLst/>
          </a:prstGeom>
        </p:spPr>
      </p:pic>
      <p:grpSp>
        <p:nvGrpSpPr>
          <p:cNvPr id="12" name="Группа 11"/>
          <p:cNvGrpSpPr/>
          <p:nvPr userDrawn="1"/>
        </p:nvGrpSpPr>
        <p:grpSpPr>
          <a:xfrm>
            <a:off x="1404715" y="5184000"/>
            <a:ext cx="3600000" cy="540000"/>
            <a:chOff x="1332699" y="6444927"/>
            <a:chExt cx="3429000" cy="533400"/>
          </a:xfrm>
        </p:grpSpPr>
        <p:sp>
          <p:nvSpPr>
            <p:cNvPr id="13" name="Rectangle 3"/>
            <p:cNvSpPr/>
            <p:nvPr userDrawn="1"/>
          </p:nvSpPr>
          <p:spPr bwMode="auto">
            <a:xfrm>
              <a:off x="1332699" y="6444927"/>
              <a:ext cx="3429000" cy="533400"/>
            </a:xfrm>
            <a:prstGeom prst="rect">
              <a:avLst/>
            </a:prstGeom>
            <a:solidFill>
              <a:srgbClr val="FF0000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 anchorCtr="0"/>
            <a:lstStyle/>
            <a:p>
              <a:pPr algn="l" defTabSz="914400">
                <a:defRPr/>
              </a:pPr>
              <a:r>
                <a:rPr lang="en-US" sz="2400" dirty="0" smtClean="0">
                  <a:solidFill>
                    <a:schemeClr val="bg1"/>
                  </a:solidFill>
                  <a:latin typeface="+mn-lt"/>
                  <a:ea typeface="ヒラギノ角ゴ Pro W3" charset="0"/>
                  <a:cs typeface="ヒラギノ角ゴ Pro W3" charset="0"/>
                  <a:sym typeface="Gill Sans" charset="0"/>
                </a:rPr>
                <a:t>SCAD Forum`2011</a:t>
              </a:r>
              <a:endParaRPr lang="ru-RU" sz="2400" dirty="0">
                <a:solidFill>
                  <a:schemeClr val="bg1"/>
                </a:solidFill>
                <a:latin typeface="+mn-lt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grpSp>
          <p:nvGrpSpPr>
            <p:cNvPr id="14" name="Group 23"/>
            <p:cNvGrpSpPr>
              <a:grpSpLocks/>
            </p:cNvGrpSpPr>
            <p:nvPr userDrawn="1"/>
          </p:nvGrpSpPr>
          <p:grpSpPr bwMode="auto">
            <a:xfrm>
              <a:off x="4304333" y="6559227"/>
              <a:ext cx="304800" cy="304800"/>
              <a:chOff x="3305175" y="8688387"/>
              <a:chExt cx="304800" cy="304800"/>
            </a:xfrm>
            <a:solidFill>
              <a:srgbClr val="FF0000"/>
            </a:solidFill>
          </p:grpSpPr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3305175" y="8688387"/>
                <a:ext cx="304800" cy="304800"/>
              </a:xfrm>
              <a:prstGeom prst="rect">
                <a:avLst/>
              </a:prstGeom>
              <a:grpFill/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 defTabSz="914400">
                  <a:defRPr/>
                </a:pPr>
                <a:endParaRPr lang="ru-RU" sz="3200">
                  <a:solidFill>
                    <a:srgbClr val="000000"/>
                  </a:solidFill>
                  <a:latin typeface="Gill Sans" pitchFamily="2" charset="0"/>
                  <a:sym typeface="Gill Sans" pitchFamily="2" charset="0"/>
                </a:endParaRPr>
              </a:p>
            </p:txBody>
          </p:sp>
          <p:grpSp>
            <p:nvGrpSpPr>
              <p:cNvPr id="16" name="Group 22"/>
              <p:cNvGrpSpPr>
                <a:grpSpLocks/>
              </p:cNvGrpSpPr>
              <p:nvPr/>
            </p:nvGrpSpPr>
            <p:grpSpPr bwMode="auto">
              <a:xfrm>
                <a:off x="3419475" y="8764587"/>
                <a:ext cx="76200" cy="152400"/>
                <a:chOff x="3457575" y="8764587"/>
                <a:chExt cx="76200" cy="152400"/>
              </a:xfrm>
              <a:grpFill/>
            </p:grpSpPr>
            <p:cxnSp>
              <p:nvCxnSpPr>
                <p:cNvPr id="17" name="Straight Connector 15"/>
                <p:cNvCxnSpPr>
                  <a:cxnSpLocks noChangeShapeType="1"/>
                </p:cNvCxnSpPr>
                <p:nvPr/>
              </p:nvCxnSpPr>
              <p:spPr bwMode="auto">
                <a:xfrm rot="16200000" flipH="1">
                  <a:off x="3457575" y="8764587"/>
                  <a:ext cx="76200" cy="76200"/>
                </a:xfrm>
                <a:prstGeom prst="line">
                  <a:avLst/>
                </a:prstGeom>
                <a:grpFill/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  <p:cxnSp>
              <p:nvCxnSpPr>
                <p:cNvPr id="18" name="Straight Connector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3457575" y="8840787"/>
                  <a:ext cx="76200" cy="76200"/>
                </a:xfrm>
                <a:prstGeom prst="line">
                  <a:avLst/>
                </a:prstGeom>
                <a:grpFill/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</p:cxn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2" r:id="rId2"/>
    <p:sldLayoutId id="2147483701" r:id="rId3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87552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332" indent="-370332" algn="l" defTabSz="98755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2386" indent="-308610" algn="l" defTabSz="987552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indent="-246888" algn="l" defTabSz="98755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992" indent="-246888" algn="l" defTabSz="98755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15768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544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03320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97096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7552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81328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5104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8880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656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56432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50208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720000" cy="540000"/>
          </a:xfrm>
          <a:prstGeom prst="rect">
            <a:avLst/>
          </a:prstGeom>
          <a:ln>
            <a:noFill/>
          </a:ln>
          <a:effectLst>
            <a:outerShdw blurRad="635000" dir="5400000" algn="t" rotWithShape="0">
              <a:schemeClr val="tx1">
                <a:lumMod val="50000"/>
                <a:lumOff val="50000"/>
                <a:alpha val="25000"/>
              </a:scheme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none"/>
        </p:style>
        <p:txBody>
          <a:bodyPr vert="horz" lIns="360000" tIns="49378" rIns="360000" bIns="49378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graphicFrame>
        <p:nvGraphicFramePr>
          <p:cNvPr id="7" name="Таблица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1115586"/>
              </p:ext>
            </p:extLst>
          </p:nvPr>
        </p:nvGraphicFramePr>
        <p:xfrm>
          <a:off x="0" y="7021263"/>
          <a:ext cx="9720000" cy="540000"/>
        </p:xfrm>
        <a:graphic>
          <a:graphicData uri="http://schemas.openxmlformats.org/drawingml/2006/table">
            <a:tbl>
              <a:tblPr firstRow="1" bandRow="1">
                <a:effectLst>
                  <a:outerShdw blurRad="635000" dir="16200000" rotWithShape="0">
                    <a:schemeClr val="tx1">
                      <a:alpha val="25000"/>
                    </a:schemeClr>
                  </a:outerShdw>
                </a:effectLst>
                <a:tableStyleId>{8EC20E35-A176-4012-BC5E-935CFFF8708E}</a:tableStyleId>
              </a:tblPr>
              <a:tblGrid>
                <a:gridCol w="6157069"/>
                <a:gridCol w="3562931"/>
              </a:tblGrid>
              <a:tr h="540000">
                <a:tc>
                  <a:txBody>
                    <a:bodyPr/>
                    <a:lstStyle/>
                    <a:p>
                      <a:pPr marL="358775" indent="-4763" algn="l"/>
                      <a:r>
                        <a:rPr lang="en-US" sz="1600" b="0" i="0" dirty="0" smtClean="0">
                          <a:solidFill>
                            <a:srgbClr val="CC00CC"/>
                          </a:solidFill>
                          <a:effectLst>
                            <a:innerShdw blurRad="63500" dist="50800" dir="13500000">
                              <a:prstClr val="black">
                                <a:alpha val="50000"/>
                              </a:prstClr>
                            </a:innerShdw>
                            <a:reflection blurRad="6350" stA="55000" endA="300" endPos="45500" dir="5400000" sy="-100000" algn="bl" rotWithShape="0"/>
                          </a:effectLst>
                          <a:latin typeface="Calibri" pitchFamily="34" charset="0"/>
                        </a:rPr>
                        <a:t>Autodesk </a:t>
                      </a:r>
                      <a:r>
                        <a:rPr lang="en-US" sz="1600" b="1" i="0" dirty="0" smtClean="0">
                          <a:solidFill>
                            <a:srgbClr val="CC00CC"/>
                          </a:solidFill>
                          <a:effectLst>
                            <a:innerShdw blurRad="63500" dist="50800" dir="13500000">
                              <a:prstClr val="black">
                                <a:alpha val="50000"/>
                              </a:prstClr>
                            </a:innerShdw>
                            <a:reflection blurRad="6350" stA="55000" endA="300" endPos="45500" dir="5400000" sy="-100000" algn="bl" rotWithShape="0"/>
                          </a:effectLst>
                          <a:latin typeface="Calibri" pitchFamily="34" charset="0"/>
                        </a:rPr>
                        <a:t>Revit</a:t>
                      </a:r>
                      <a:r>
                        <a:rPr lang="en-US" sz="1600" b="0" i="0" dirty="0" smtClean="0">
                          <a:solidFill>
                            <a:srgbClr val="CC00CC"/>
                          </a:solidFill>
                          <a:effectLst>
                            <a:innerShdw blurRad="63500" dist="50800" dir="13500000">
                              <a:prstClr val="black">
                                <a:alpha val="50000"/>
                              </a:prstClr>
                            </a:innerShdw>
                            <a:reflection blurRad="6350" stA="55000" endA="300" endPos="45500" dir="5400000" sy="-100000" algn="bl" rotWithShape="0"/>
                          </a:effectLst>
                          <a:latin typeface="Calibri" pitchFamily="34" charset="0"/>
                        </a:rPr>
                        <a:t> Structure</a:t>
                      </a:r>
                      <a:endParaRPr lang="ru-RU" sz="1600" b="0" i="0" dirty="0">
                        <a:solidFill>
                          <a:schemeClr val="bg1"/>
                        </a:solidFill>
                        <a:effectLst>
                          <a:innerShdw blurRad="63500" dist="50800" dir="13500000">
                            <a:prstClr val="black">
                              <a:alpha val="50000"/>
                            </a:prstClr>
                          </a:innerShdw>
                          <a:reflection blurRad="6350" stA="55000" endA="300" endPos="45500" dir="5400000" sy="-100000" algn="bl" rotWithShape="0"/>
                        </a:effectLst>
                        <a:latin typeface="Calibri" pitchFamily="34" charset="0"/>
                      </a:endParaRPr>
                    </a:p>
                  </a:txBody>
                  <a:tcPr marL="97219" marR="97219" marT="50408" marB="50408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reflection blurRad="6350" stA="55000" endA="300" endPos="45500" dir="5400000" sy="-100000" algn="bl" rotWithShape="0"/>
                        </a:effectLs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7219" marR="97219" marT="50408" marB="50408" anchor="ctr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9" name=" 0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885261" y="7094684"/>
            <a:ext cx="1496868" cy="432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55" r:id="rId2"/>
    <p:sldLayoutId id="2147483666" r:id="rId3"/>
    <p:sldLayoutId id="2147483674" r:id="rId4"/>
    <p:sldLayoutId id="2147483661" r:id="rId5"/>
    <p:sldLayoutId id="2147483665" r:id="rId6"/>
    <p:sldLayoutId id="2147483685" r:id="rId7"/>
    <p:sldLayoutId id="2147483673" r:id="rId8"/>
    <p:sldLayoutId id="2147483660" r:id="rId9"/>
    <p:sldLayoutId id="2147483659" r:id="rId10"/>
    <p:sldLayoutId id="2147483675" r:id="rId11"/>
    <p:sldLayoutId id="2147483649" r:id="rId12"/>
    <p:sldLayoutId id="2147483654" r:id="rId13"/>
    <p:sldLayoutId id="2147483690" r:id="rId14"/>
    <p:sldLayoutId id="2147483702" r:id="rId15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87552" rtl="0" eaLnBrk="1" latinLnBrk="0" hangingPunct="1">
        <a:spcBef>
          <a:spcPct val="0"/>
        </a:spcBef>
        <a:buNone/>
        <a:defRPr sz="2800" kern="1200">
          <a:solidFill>
            <a:srgbClr val="CC00CC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370332" indent="-370332" algn="l" defTabSz="98755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2386" indent="-308610" algn="l" defTabSz="987552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indent="-246888" algn="l" defTabSz="98755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992" indent="-246888" algn="l" defTabSz="98755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15768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544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03320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97096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7552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81328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5104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8880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656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56432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50208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87552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0332" indent="-370332" algn="l" defTabSz="987552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2386" indent="-308610" algn="l" defTabSz="987552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indent="-246888" algn="l" defTabSz="98755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1992" indent="-246888" algn="l" defTabSz="987552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15768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544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03320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197096" indent="-246888" algn="l" defTabSz="98755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87552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81328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5104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68880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656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56432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950208" algn="l" defTabSz="98755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rsa4all.blogspot.com/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07-_&#1050;&#1086;&#1088;&#1088;&#1077;&#1082;&#1090;&#1080;&#1088;&#1086;&#1074;&#1082;&#1072;%20&#1092;&#1080;&#1079;&#1080;&#1095;&#1077;&#1089;&#1082;&#1086;&#1081;%20&#1080;%20&#1072;&#1085;&#1072;&#1083;&#1080;&#1090;&#1080;&#1095;&#1077;&#1089;&#1082;&#1086;&#1081;%20&#1084;&#1086;&#1076;&#1077;&#1083;&#1080;.wmv" TargetMode="External"/><Relationship Id="rId1" Type="http://schemas.microsoft.com/office/2007/relationships/media" Target="07-_&#1050;&#1086;&#1088;&#1088;&#1077;&#1082;&#1090;&#1080;&#1088;&#1086;&#1074;&#1082;&#1072;%20&#1092;&#1080;&#1079;&#1080;&#1095;&#1077;&#1089;&#1082;&#1086;&#1081;%20&#1080;%20&#1072;&#1085;&#1072;&#1083;&#1080;&#1090;&#1080;&#1095;&#1077;&#1089;&#1082;&#1086;&#1081;%20&#1084;&#1086;&#1076;&#1077;&#1083;&#1080;.wmv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09&#1072;_&#1040;&#1074;&#1090;&#1086;&#1084;&#1072;&#1090;&#1080;&#1095;&#1077;&#1089;&#1082;&#1086;&#1077;%20&#1089;&#1086;&#1079;&#1076;&#1072;&#1085;&#1080;&#1077;%20&#1088;&#1091;&#1095;&#1085;&#1099;&#1093;%20&#1082;&#1086;&#1084;&#1073;&#1080;&#1085;&#1072;&#1094;&#1080;&#1081;.wmv" TargetMode="External"/><Relationship Id="rId1" Type="http://schemas.microsoft.com/office/2007/relationships/media" Target="09&#1072;_&#1040;&#1074;&#1090;&#1086;&#1084;&#1072;&#1090;&#1080;&#1095;&#1077;&#1089;&#1082;&#1086;&#1077;%20&#1089;&#1086;&#1079;&#1076;&#1072;&#1085;&#1080;&#1077;%20&#1088;&#1091;&#1095;&#1085;&#1099;&#1093;%20&#1082;&#1086;&#1084;&#1073;&#1080;&#1085;&#1072;&#1094;&#1080;&#1081;.wmv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Storm_Owerview.avi" TargetMode="External"/><Relationship Id="rId1" Type="http://schemas.microsoft.com/office/2007/relationships/media" Target="Storm_Owerview.avi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abs.autodesk.com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32-_&#1056;&#1072;&#1089;&#1082;&#1083;&#1072;&#1076;&#1082;&#1072;%20&#1076;&#1086;&#1087;&#1086;&#1083;&#1085;&#1080;&#1090;&#1077;&#1083;&#1100;&#1085;&#1086;&#1081;%20&#1072;&#1088;&#1084;&#1072;&#1090;&#1091;&#1088;&#1099;%20&#1087;&#1086;%20&#1087;&#1083;&#1080;&#1090;&#1077;.wmv" TargetMode="External"/><Relationship Id="rId1" Type="http://schemas.microsoft.com/office/2007/relationships/media" Target="32-_&#1056;&#1072;&#1089;&#1082;&#1083;&#1072;&#1076;&#1082;&#1072;%20&#1076;&#1086;&#1087;&#1086;&#1083;&#1085;&#1080;&#1090;&#1077;&#1083;&#1100;&#1085;&#1086;&#1081;%20&#1072;&#1088;&#1084;&#1072;&#1090;&#1091;&#1088;&#1099;%20&#1087;&#1086;%20&#1087;&#1083;&#1080;&#1090;&#1077;.wmv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38-_&#1076;&#1080;&#1085;&#1072;&#1084;&#1080;&#1095;&#1077;&#1089;&#1082;&#1080;&#1077;%20&#1089;&#1087;&#1077;&#1094;&#1080;&#1092;&#1080;&#1082;&#1072;&#1094;&#1080;&#1080;%202.wmv" TargetMode="External"/><Relationship Id="rId1" Type="http://schemas.microsoft.com/office/2007/relationships/media" Target="38-_&#1076;&#1080;&#1085;&#1072;&#1084;&#1080;&#1095;&#1077;&#1089;&#1082;&#1080;&#1077;%20&#1089;&#1087;&#1077;&#1094;&#1080;&#1092;&#1080;&#1082;&#1072;&#1094;&#1080;&#1080;%202.wmv" TargetMode="Externa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://&#1089;&#1072;&#1087;&#1088;&#1089;&#1086;&#1086;&#1073;&#1097;&#1077;&#1089;&#1090;&#1074;&#1086;.&#1088;&#1092;/" TargetMode="Externa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hyperlink" Target="http://&#1089;&#1072;&#1087;&#1088;&#1092;&#1086;&#1088;&#1091;&#1084;.&#1088;&#1092;/" TargetMode="Externa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hyperlink" Target="http://twitter.com/autodesk_cis" TargetMode="External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hyperlink" Target="http://www.facebook.com/group.php?gid=253272293066&amp;ref=mf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vkontakte-igri.ru/wp-content/uploads/2011/02/vkontakte-v.png" TargetMode="External"/><Relationship Id="rId11" Type="http://schemas.openxmlformats.org/officeDocument/2006/relationships/image" Target="../media/image63.png"/><Relationship Id="rId5" Type="http://schemas.openxmlformats.org/officeDocument/2006/relationships/hyperlink" Target="http://vkontakte.ru/club14677265" TargetMode="External"/><Relationship Id="rId10" Type="http://schemas.openxmlformats.org/officeDocument/2006/relationships/image" Target="../media/image62.png"/><Relationship Id="rId4" Type="http://schemas.openxmlformats.org/officeDocument/2006/relationships/hyperlink" Target="http://www.linkedin.com/groups?mostPopular=&amp;gid=2707054" TargetMode="External"/><Relationship Id="rId9" Type="http://schemas.openxmlformats.org/officeDocument/2006/relationships/image" Target="../media/image61.png"/><Relationship Id="rId14" Type="http://schemas.openxmlformats.org/officeDocument/2006/relationships/image" Target="../media/image66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scionik.livejournal.com/" TargetMode="External"/><Relationship Id="rId13" Type="http://schemas.openxmlformats.org/officeDocument/2006/relationships/hyperlink" Target="http://revitilution.blogspot.com/" TargetMode="External"/><Relationship Id="rId3" Type="http://schemas.openxmlformats.org/officeDocument/2006/relationships/hyperlink" Target="http://volkov-alexander.blogspot.com/" TargetMode="External"/><Relationship Id="rId7" Type="http://schemas.openxmlformats.org/officeDocument/2006/relationships/hyperlink" Target="http://www.blog.arcprojects.ru/" TargetMode="External"/><Relationship Id="rId12" Type="http://schemas.openxmlformats.org/officeDocument/2006/relationships/hyperlink" Target="http://maestros-bay.blogspot.com/" TargetMode="External"/><Relationship Id="rId17" Type="http://schemas.openxmlformats.org/officeDocument/2006/relationships/image" Target="../media/image67.png"/><Relationship Id="rId2" Type="http://schemas.openxmlformats.org/officeDocument/2006/relationships/hyperlink" Target="http://autodesk-press.livejournal.com/" TargetMode="External"/><Relationship Id="rId16" Type="http://schemas.openxmlformats.org/officeDocument/2006/relationships/hyperlink" Target="http://rsa4all.blogspot.com/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kpblc.blogspot.com/" TargetMode="External"/><Relationship Id="rId11" Type="http://schemas.openxmlformats.org/officeDocument/2006/relationships/hyperlink" Target="http://deg2004civil3d.blogspot.com/" TargetMode="External"/><Relationship Id="rId5" Type="http://schemas.openxmlformats.org/officeDocument/2006/relationships/hyperlink" Target="http://borissofff.blogspot.com/" TargetMode="External"/><Relationship Id="rId15" Type="http://schemas.openxmlformats.org/officeDocument/2006/relationships/hyperlink" Target="http://myautodeskinventor.blogspot.com/" TargetMode="External"/><Relationship Id="rId10" Type="http://schemas.openxmlformats.org/officeDocument/2006/relationships/hyperlink" Target="http://kartautodeskuser.blogspot.com/" TargetMode="External"/><Relationship Id="rId4" Type="http://schemas.openxmlformats.org/officeDocument/2006/relationships/hyperlink" Target="http://aleksandrsett.wordpress.com/" TargetMode="External"/><Relationship Id="rId9" Type="http://schemas.openxmlformats.org/officeDocument/2006/relationships/hyperlink" Target="http://dedcad.livejournal.com/" TargetMode="External"/><Relationship Id="rId14" Type="http://schemas.openxmlformats.org/officeDocument/2006/relationships/hyperlink" Target="http://revitua.wordpress.com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aleksandrsett.wordpress.com/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/>
              <a:t>Revit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Structure</a:t>
            </a:r>
            <a:endParaRPr lang="ru-RU" sz="2600" dirty="0"/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Активист </a:t>
            </a:r>
            <a:r>
              <a:rPr lang="en-US" dirty="0" smtClean="0">
                <a:solidFill>
                  <a:schemeClr val="bg1"/>
                </a:solidFill>
              </a:rPr>
              <a:t>Autodesk Community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AEC</a:t>
            </a:r>
            <a:r>
              <a:rPr lang="ru-RU" dirty="0" smtClean="0">
                <a:solidFill>
                  <a:schemeClr val="bg1"/>
                </a:solidFill>
              </a:rPr>
              <a:t> Консультант </a:t>
            </a:r>
            <a:r>
              <a:rPr lang="en-US" dirty="0" err="1" smtClean="0">
                <a:solidFill>
                  <a:schemeClr val="bg1"/>
                </a:solidFill>
              </a:rPr>
              <a:t>Softprom</a:t>
            </a:r>
            <a:r>
              <a:rPr lang="en-US" dirty="0" smtClean="0">
                <a:solidFill>
                  <a:schemeClr val="bg1"/>
                </a:solidFill>
              </a:rPr>
              <a:t> LLC</a:t>
            </a:r>
          </a:p>
          <a:p>
            <a:r>
              <a:rPr lang="ru-RU" dirty="0" smtClean="0"/>
              <a:t>Александр (</a:t>
            </a:r>
            <a:r>
              <a:rPr lang="en-US" dirty="0" smtClean="0"/>
              <a:t>Sett)</a:t>
            </a:r>
            <a:r>
              <a:rPr lang="ru-RU" dirty="0" smtClean="0"/>
              <a:t> Канивец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//</a:t>
            </a:r>
            <a:r>
              <a:rPr lang="ru-RU" dirty="0">
                <a:solidFill>
                  <a:srgbClr val="00B0F0"/>
                </a:solidFill>
              </a:rPr>
              <a:t>Блоги</a:t>
            </a:r>
            <a:r>
              <a:rPr lang="en-US" dirty="0">
                <a:solidFill>
                  <a:srgbClr val="00B0F0"/>
                </a:solidFill>
              </a:rPr>
              <a:t>_</a:t>
            </a:r>
            <a:endParaRPr lang="uk-UA" dirty="0">
              <a:solidFill>
                <a:srgbClr val="FFC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809625" algn="l"/>
            <a:r>
              <a:rPr lang="en-US" sz="3200" dirty="0">
                <a:hlinkClick r:id="rId2"/>
              </a:rPr>
              <a:t>http://</a:t>
            </a:r>
            <a:r>
              <a:rPr lang="en-US" sz="3200" dirty="0" smtClean="0">
                <a:hlinkClick r:id="rId2"/>
              </a:rPr>
              <a:t>rsa4all.blogspot.com</a:t>
            </a:r>
            <a:endParaRPr lang="uk-UA" sz="3200" dirty="0"/>
          </a:p>
        </p:txBody>
      </p:sp>
      <p:pic>
        <p:nvPicPr>
          <p:cNvPr id="1026" name="Picture 2" descr="E:\!DROPBOX\Dropbox\!Для блога\Лого для блога\logo b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574" y="972319"/>
            <a:ext cx="762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2012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//Расчетная модель_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6" name="07-_Корректировка физической и аналитической модели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402" y="741363"/>
            <a:ext cx="97218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943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7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//Нагрузки и комбинации нагрузок_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2" name="09а_Автоматическое создание ручных комбинаций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41363"/>
            <a:ext cx="97218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295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FF33"/>
                </a:solidFill>
              </a:rPr>
              <a:t>Autodesk Labs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//</a:t>
            </a:r>
            <a:r>
              <a:rPr lang="en-US" dirty="0" smtClean="0">
                <a:solidFill>
                  <a:srgbClr val="CC00CC"/>
                </a:solidFill>
              </a:rPr>
              <a:t>Project Storm</a:t>
            </a:r>
            <a:r>
              <a:rPr lang="ru-RU" dirty="0" smtClean="0">
                <a:solidFill>
                  <a:srgbClr val="CC00CC"/>
                </a:solidFill>
              </a:rPr>
              <a:t>_</a:t>
            </a:r>
            <a:endParaRPr lang="uk-UA" dirty="0"/>
          </a:p>
        </p:txBody>
      </p:sp>
      <p:pic>
        <p:nvPicPr>
          <p:cNvPr id="3" name="Storm_Owervie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046163"/>
            <a:ext cx="9721850" cy="546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850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8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2" b="32642"/>
          <a:stretch/>
        </p:blipFill>
        <p:spPr bwMode="auto">
          <a:xfrm>
            <a:off x="1170925" y="540005"/>
            <a:ext cx="7380000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FF33"/>
                </a:solidFill>
              </a:rPr>
              <a:t>Autodesk Labs_</a:t>
            </a:r>
            <a:endParaRPr lang="uk-UA" dirty="0">
              <a:solidFill>
                <a:srgbClr val="66FF3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809625" algn="l"/>
            <a:r>
              <a:rPr lang="en-US" sz="3200" dirty="0">
                <a:hlinkClick r:id="rId3"/>
              </a:rPr>
              <a:t>http://</a:t>
            </a:r>
            <a:r>
              <a:rPr lang="en-US" sz="3200" dirty="0" smtClean="0">
                <a:hlinkClick r:id="rId3"/>
              </a:rPr>
              <a:t>labs.autodesk.com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7417876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//Армирование_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3" name="32-_Раскладка дополнительной арматуры по плите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41363"/>
            <a:ext cx="97218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687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2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//Спецификации_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2" name="38-_динамические спецификации 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741363"/>
            <a:ext cx="9721850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809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</a:t>
            </a:r>
            <a:br>
              <a:rPr lang="ru-RU" dirty="0" smtClean="0"/>
            </a:br>
            <a:r>
              <a:rPr lang="ru-RU" dirty="0" smtClean="0"/>
              <a:t>расчётных схем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264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3084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570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nivets\AppData\Local\Temp\Rar$DR13.170\box_shot_2012_all_horizontal.t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5"/>
          <a:stretch/>
        </p:blipFill>
        <p:spPr bwMode="auto">
          <a:xfrm>
            <a:off x="0" y="0"/>
            <a:ext cx="9720000" cy="702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я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360125"/>
              </p:ext>
            </p:extLst>
          </p:nvPr>
        </p:nvGraphicFramePr>
        <p:xfrm>
          <a:off x="-5" y="5276514"/>
          <a:ext cx="9721854" cy="17441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0309"/>
                <a:gridCol w="1620309"/>
                <a:gridCol w="1620309"/>
                <a:gridCol w="1620309"/>
                <a:gridCol w="1620309"/>
                <a:gridCol w="1620309"/>
              </a:tblGrid>
              <a:tr h="559434">
                <a:tc>
                  <a:txBody>
                    <a:bodyPr/>
                    <a:lstStyle/>
                    <a:p>
                      <a:pPr algn="r"/>
                      <a:r>
                        <a:rPr lang="en-US" sz="1500" b="1" baseline="0" dirty="0" smtClean="0">
                          <a:solidFill>
                            <a:srgbClr val="FF0000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AutoCAD </a:t>
                      </a:r>
                    </a:p>
                    <a:p>
                      <a:pPr algn="r"/>
                      <a:r>
                        <a:rPr lang="en-US" sz="1500" b="1" baseline="0" dirty="0" smtClean="0">
                          <a:solidFill>
                            <a:srgbClr val="FF0000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Platform</a:t>
                      </a:r>
                      <a:endParaRPr lang="en-US" sz="1500" b="1" dirty="0">
                        <a:solidFill>
                          <a:srgbClr val="FF0000"/>
                        </a:solidFill>
                        <a:effectLst>
                          <a:glow rad="101600">
                            <a:schemeClr val="tx1">
                              <a:lumMod val="85000"/>
                              <a:lumOff val="15000"/>
                              <a:alpha val="60000"/>
                            </a:schemeClr>
                          </a:glow>
                        </a:effectLst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500" b="1" dirty="0" smtClean="0">
                          <a:solidFill>
                            <a:srgbClr val="CC00CC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Architecture &amp; Construction</a:t>
                      </a:r>
                      <a:endParaRPr lang="en-US" sz="1500" b="1" dirty="0">
                        <a:solidFill>
                          <a:srgbClr val="CC00CC"/>
                        </a:solidFill>
                        <a:effectLst>
                          <a:glow rad="101600">
                            <a:schemeClr val="tx1">
                              <a:lumMod val="85000"/>
                              <a:lumOff val="15000"/>
                              <a:alpha val="60000"/>
                            </a:schemeClr>
                          </a:glow>
                        </a:effectLst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875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rgbClr val="CC00CC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Infrastructure &amp; Geospatial</a:t>
                      </a: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500" b="1" dirty="0" smtClean="0">
                          <a:solidFill>
                            <a:srgbClr val="FFC000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Industrial </a:t>
                      </a:r>
                    </a:p>
                    <a:p>
                      <a:pPr algn="r"/>
                      <a:r>
                        <a:rPr lang="en-US" sz="1500" b="1" dirty="0" smtClean="0">
                          <a:solidFill>
                            <a:srgbClr val="FFC000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Design</a:t>
                      </a:r>
                      <a:endParaRPr lang="en-US" sz="1500" b="1" dirty="0">
                        <a:solidFill>
                          <a:srgbClr val="FFC000"/>
                        </a:solidFill>
                        <a:effectLst>
                          <a:glow rad="101600">
                            <a:schemeClr val="tx1">
                              <a:lumMod val="85000"/>
                              <a:lumOff val="15000"/>
                              <a:alpha val="60000"/>
                            </a:schemeClr>
                          </a:glow>
                        </a:effectLst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500" b="1" dirty="0" smtClean="0">
                          <a:solidFill>
                            <a:srgbClr val="FFC000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Equipment &amp; Fabrication</a:t>
                      </a:r>
                      <a:endParaRPr lang="en-US" sz="1500" b="1" dirty="0">
                        <a:solidFill>
                          <a:srgbClr val="FFC000"/>
                        </a:solidFill>
                        <a:effectLst>
                          <a:glow rad="101600">
                            <a:schemeClr val="tx1">
                              <a:lumMod val="85000"/>
                              <a:lumOff val="15000"/>
                              <a:alpha val="60000"/>
                            </a:schemeClr>
                          </a:glow>
                        </a:effectLst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500" b="1" dirty="0" smtClean="0">
                          <a:solidFill>
                            <a:schemeClr val="bg1"/>
                          </a:solidFill>
                          <a:effectLst>
                            <a:glow rad="101600">
                              <a:schemeClr val="tx1">
                                <a:lumMod val="85000"/>
                                <a:lumOff val="15000"/>
                                <a:alpha val="60000"/>
                              </a:schemeClr>
                            </a:glow>
                          </a:effectLst>
                        </a:rPr>
                        <a:t>Media &amp; Entertainment</a:t>
                      </a: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4684">
                <a:tc>
                  <a:txBody>
                    <a:bodyPr/>
                    <a:lstStyle/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</a:t>
                      </a:r>
                      <a:r>
                        <a:rPr lang="en-US" sz="11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Architecture</a:t>
                      </a:r>
                      <a:endParaRPr lang="ru-RU" sz="110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</a:t>
                      </a:r>
                      <a:r>
                        <a:rPr lang="en-US" sz="11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MEP</a:t>
                      </a:r>
                      <a:endParaRPr lang="ru-RU" sz="1100" baseline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 Structure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 Plant 3D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…</a:t>
                      </a: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Revit Architecture</a:t>
                      </a:r>
                      <a:endParaRPr lang="ru-RU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Revit Structure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Revit </a:t>
                      </a: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MEP</a:t>
                      </a:r>
                      <a:endParaRPr lang="en-US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Robot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Ecotect</a:t>
                      </a:r>
                      <a:endParaRPr lang="en-US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…</a:t>
                      </a: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 Civil 3D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AutoCAD Map 3D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Infrastructure Map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Infrastructure Modeler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ru-RU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…</a:t>
                      </a: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Alias Design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Alias Surface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Alias Sketch</a:t>
                      </a: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Scketchbook</a:t>
                      </a:r>
                      <a:endParaRPr lang="en-US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Showcase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…</a:t>
                      </a:r>
                      <a:endParaRPr lang="ru-RU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Autodesk Inventor</a:t>
                      </a:r>
                      <a:endParaRPr lang="ru-RU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Algor</a:t>
                      </a: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Simulation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Navisworks</a:t>
                      </a:r>
                      <a:endParaRPr lang="en-US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Moldflow</a:t>
                      </a:r>
                      <a:endParaRPr lang="en-US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Vault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…</a:t>
                      </a:r>
                      <a:endParaRPr lang="ru-RU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3DS Max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Maya</a:t>
                      </a: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Softimage</a:t>
                      </a:r>
                      <a:endParaRPr lang="ru-RU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Combustion</a:t>
                      </a:r>
                    </a:p>
                    <a:p>
                      <a:pPr marL="87313" marR="0" indent="-873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en-US" sz="1100" b="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Mudbox</a:t>
                      </a:r>
                      <a:endParaRPr lang="en-US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marL="87313" indent="-87313" algn="l">
                        <a:buFont typeface="Wingdings" pitchFamily="2" charset="2"/>
                        <a:buChar char="§"/>
                      </a:pPr>
                      <a:r>
                        <a:rPr lang="en-US" sz="11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…</a:t>
                      </a:r>
                      <a:endParaRPr lang="ru-RU" sz="1100" b="0" dirty="0" smtClean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7219" marR="97219" marT="50408" marB="5040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053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5238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543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543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543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16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16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16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607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607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5607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rgbClr val="CC00CC"/>
                </a:solidFill>
              </a:rPr>
              <a:t>Revit</a:t>
            </a:r>
            <a:r>
              <a:rPr lang="en-US" dirty="0">
                <a:solidFill>
                  <a:srgbClr val="CC00CC"/>
                </a:solidFill>
              </a:rPr>
              <a:t> </a:t>
            </a:r>
            <a:r>
              <a:rPr lang="en-US" dirty="0" smtClean="0">
                <a:solidFill>
                  <a:srgbClr val="CC00CC"/>
                </a:solidFill>
              </a:rPr>
              <a:t>Structure </a:t>
            </a:r>
            <a:r>
              <a:rPr lang="ru-RU" dirty="0"/>
              <a:t>– система </a:t>
            </a:r>
            <a:r>
              <a:rPr lang="ru-RU" dirty="0" smtClean="0"/>
              <a:t>для </a:t>
            </a:r>
            <a:r>
              <a:rPr lang="ru-RU" dirty="0"/>
              <a:t>проектирования </a:t>
            </a:r>
            <a:r>
              <a:rPr lang="ru-RU" dirty="0" smtClean="0"/>
              <a:t>несущих конструкций зданий и сооружений на </a:t>
            </a:r>
            <a:r>
              <a:rPr lang="ru-RU" dirty="0"/>
              <a:t>основе технологии </a:t>
            </a:r>
            <a:r>
              <a:rPr lang="ru-RU" dirty="0">
                <a:solidFill>
                  <a:srgbClr val="00B0F0"/>
                </a:solidFill>
              </a:rPr>
              <a:t>Информационного  моделирования зданий (</a:t>
            </a:r>
            <a:r>
              <a:rPr lang="en-US" dirty="0">
                <a:solidFill>
                  <a:srgbClr val="00B0F0"/>
                </a:solidFill>
              </a:rPr>
              <a:t>BIM</a:t>
            </a:r>
            <a:r>
              <a:rPr lang="ru-RU" dirty="0">
                <a:solidFill>
                  <a:srgbClr val="00B0F0"/>
                </a:solidFill>
              </a:rPr>
              <a:t>)</a:t>
            </a:r>
            <a:r>
              <a:rPr lang="ru-RU" dirty="0"/>
              <a:t>.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C00CC"/>
                </a:solidFill>
              </a:rPr>
              <a:t>Revit</a:t>
            </a:r>
            <a:r>
              <a:rPr lang="en-US" dirty="0" smtClean="0">
                <a:solidFill>
                  <a:srgbClr val="CC00CC"/>
                </a:solidFill>
              </a:rPr>
              <a:t> Structure</a:t>
            </a:r>
            <a:r>
              <a:rPr lang="ru-RU" dirty="0" smtClean="0">
                <a:solidFill>
                  <a:srgbClr val="CC00CC"/>
                </a:solidFill>
              </a:rPr>
              <a:t>_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7143" r="17857" b="7143"/>
          <a:stretch/>
        </p:blipFill>
        <p:spPr bwMode="auto">
          <a:xfrm>
            <a:off x="4861850" y="540631"/>
            <a:ext cx="4860000" cy="64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9214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" y="744217"/>
            <a:ext cx="9720000" cy="607282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Structure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//Примеры расчётных схем_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38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</a:t>
            </a:r>
            <a:br>
              <a:rPr lang="ru-RU" dirty="0" smtClean="0"/>
            </a:br>
            <a:r>
              <a:rPr lang="ru-RU" dirty="0" smtClean="0"/>
              <a:t>рабочих чертежей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832300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1" y="540631"/>
            <a:ext cx="9164409" cy="6480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//Примеры рабочих чертежей_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221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540631"/>
            <a:ext cx="4581791" cy="648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000" y="540631"/>
            <a:ext cx="4581792" cy="6480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//Примеры рабочих чертежей_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1012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000" y="540631"/>
            <a:ext cx="4581792" cy="64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540631"/>
            <a:ext cx="4581792" cy="6480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//Примеры рабочих чертежей_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86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540631"/>
            <a:ext cx="4581792" cy="64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000" y="540631"/>
            <a:ext cx="4581792" cy="6480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//Примеры рабочих чертежей_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86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540631"/>
            <a:ext cx="4581792" cy="648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000" y="540631"/>
            <a:ext cx="4581792" cy="6480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Revit</a:t>
            </a:r>
            <a:r>
              <a:rPr lang="en-US" dirty="0"/>
              <a:t> </a:t>
            </a:r>
            <a:r>
              <a:rPr lang="en-US" dirty="0" smtClean="0"/>
              <a:t>Structure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//Примеры рабочих чертежей_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860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Building Design Suite</a:t>
            </a:r>
            <a:endParaRPr lang="uk-UA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Новый пакет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933255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C00CC"/>
                </a:solidFill>
                <a:cs typeface="Calibri"/>
              </a:rPr>
              <a:t>Building Design Suite</a:t>
            </a:r>
            <a:r>
              <a:rPr lang="en-US" dirty="0" smtClean="0">
                <a:solidFill>
                  <a:srgbClr val="CC00CC"/>
                </a:solidFill>
                <a:cs typeface="Calibri"/>
              </a:rPr>
              <a:t>_</a:t>
            </a:r>
            <a:endParaRPr lang="uk-UA" dirty="0">
              <a:solidFill>
                <a:srgbClr val="CC00CC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438275" indent="-342900" algn="l">
              <a:buFont typeface="Wingdings" pitchFamily="2" charset="2"/>
              <a:buChar char="§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Standard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Premium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Ultimate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96307" y="1260000"/>
            <a:ext cx="8529236" cy="3794858"/>
            <a:chOff x="596307" y="540000"/>
            <a:chExt cx="8529236" cy="3794858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307" y="540000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1717" y="554858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5543" y="540000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809934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C00CC"/>
                </a:solidFill>
                <a:cs typeface="Calibri"/>
              </a:rPr>
              <a:t>Building Design Suite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cs typeface="Calibri"/>
              </a:rPr>
              <a:t>Standard_</a:t>
            </a:r>
            <a:endParaRPr lang="uk-UA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AutoCAD</a:t>
            </a:r>
            <a:endParaRPr lang="en-US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AutoCAD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Architecture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AutoCAD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Structural Detailing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AutoCAD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MEP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err="1" smtClean="0">
                <a:solidFill>
                  <a:srgbClr val="FFC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SketchBook</a:t>
            </a:r>
            <a:r>
              <a:rPr lang="en-US" dirty="0" smtClean="0">
                <a:solidFill>
                  <a:srgbClr val="FFC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Designer</a:t>
            </a:r>
            <a:endParaRPr lang="en-US" dirty="0">
              <a:solidFill>
                <a:srgbClr val="FFC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Showcase</a:t>
            </a:r>
            <a:endParaRPr lang="en-US" b="1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 rot="19210856">
            <a:off x="6667576" y="5264029"/>
            <a:ext cx="2917450" cy="85190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Экономия </a:t>
            </a:r>
            <a:r>
              <a:rPr lang="en-US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66</a:t>
            </a:r>
            <a:r>
              <a:rPr lang="ru-RU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%</a:t>
            </a:r>
            <a:endParaRPr lang="uk-UA" sz="3600" dirty="0">
              <a:solidFill>
                <a:srgbClr val="66FF3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99771" y="527746"/>
            <a:ext cx="10321393" cy="3792948"/>
            <a:chOff x="-341845" y="527746"/>
            <a:chExt cx="10321393" cy="3792948"/>
          </a:xfrm>
        </p:grpSpPr>
        <p:pic>
          <p:nvPicPr>
            <p:cNvPr id="1026" name="Picture 2" descr="C:\Users\kanivets\AppData\Local\Temp\Rar$DR02.573\autocad_2012_boxshot_ppt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1845" y="540694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4501" y="533873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2653" y="533873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805" y="533873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5" descr="C:\Users\kanivets\AppData\Local\Temp\Rar$DR00.775\sketchbook_designer_2012_boxshot_ppt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5746" y="531194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 descr="C:\Users\kanivets\AppData\Local\Temp\Rar$DR00.873\autodesk_showcase_2012_boxshot_ppt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9548" y="527746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89887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rgbClr val="CC00CC"/>
                </a:solidFill>
              </a:rPr>
              <a:t>Revit</a:t>
            </a:r>
            <a:r>
              <a:rPr lang="en-US" dirty="0">
                <a:solidFill>
                  <a:srgbClr val="CC00CC"/>
                </a:solidFill>
              </a:rPr>
              <a:t> Structure </a:t>
            </a:r>
            <a:r>
              <a:rPr lang="ru-RU" dirty="0"/>
              <a:t>– система для проектирования несущих конструкций зданий и сооружений на основе технологии </a:t>
            </a:r>
            <a:r>
              <a:rPr lang="ru-RU" dirty="0">
                <a:solidFill>
                  <a:srgbClr val="00B0F0"/>
                </a:solidFill>
              </a:rPr>
              <a:t>Информационного  моделирования зданий (</a:t>
            </a:r>
            <a:r>
              <a:rPr lang="en-US" dirty="0">
                <a:solidFill>
                  <a:srgbClr val="00B0F0"/>
                </a:solidFill>
              </a:rPr>
              <a:t>BIM</a:t>
            </a:r>
            <a:r>
              <a:rPr lang="ru-RU" dirty="0">
                <a:solidFill>
                  <a:srgbClr val="00B0F0"/>
                </a:solidFill>
              </a:rPr>
              <a:t>)</a:t>
            </a:r>
            <a:r>
              <a:rPr lang="ru-RU" dirty="0"/>
              <a:t>.</a:t>
            </a:r>
            <a:endParaRPr lang="uk-UA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Сборки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Детали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Отображение расчетов</a:t>
            </a:r>
            <a:endParaRPr lang="en-US" dirty="0" smtClean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Улучшенное армирование</a:t>
            </a:r>
            <a:endParaRPr lang="ru-RU" dirty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Улучшенная расчетная схема</a:t>
            </a:r>
            <a:endParaRPr lang="en-US" dirty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Улучшенные семейства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Улучшенные материалы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Улучшенные рабочие наборы</a:t>
            </a:r>
            <a:endParaRPr lang="en-US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Улучшенный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экспорт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DWG</a:t>
            </a:r>
            <a:endParaRPr lang="ru-RU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Поддержка облака точек</a:t>
            </a:r>
            <a:endParaRPr lang="en-US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Поддержка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3DConnection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Поддержка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Citrix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Связь с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Revit Server</a:t>
            </a:r>
            <a:endParaRPr lang="ru-RU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Связь с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Autodesk Vault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…</a:t>
            </a:r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C00CC"/>
                </a:solidFill>
              </a:rPr>
              <a:t>Revit</a:t>
            </a:r>
            <a:r>
              <a:rPr lang="en-US" dirty="0" smtClean="0">
                <a:solidFill>
                  <a:srgbClr val="CC00CC"/>
                </a:solidFill>
              </a:rPr>
              <a:t> Structure</a:t>
            </a:r>
            <a:r>
              <a:rPr lang="ru-RU" dirty="0" smtClean="0">
                <a:solidFill>
                  <a:srgbClr val="CC00CC"/>
                </a:solidFill>
              </a:rPr>
              <a:t>_</a:t>
            </a:r>
            <a:endParaRPr lang="uk-UA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442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C00CC"/>
                </a:solidFill>
                <a:cs typeface="Calibri"/>
              </a:rPr>
              <a:t>Building </a:t>
            </a:r>
            <a:r>
              <a:rPr lang="en-US" b="1" dirty="0">
                <a:solidFill>
                  <a:srgbClr val="CC00CC"/>
                </a:solidFill>
                <a:cs typeface="Calibri"/>
              </a:rPr>
              <a:t>Design Suite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cs typeface="Calibri"/>
              </a:rPr>
              <a:t>Premium_</a:t>
            </a:r>
            <a:endParaRPr lang="uk-UA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Building Design Suite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Standard</a:t>
            </a:r>
            <a:endParaRPr lang="en-US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Revit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Architecture</a:t>
            </a:r>
            <a:endParaRPr lang="en-US" dirty="0">
              <a:solidFill>
                <a:srgbClr val="CC00C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Revit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Structure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Revit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dirty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MEP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3DS Max </a:t>
            </a:r>
            <a:r>
              <a:rPr lang="en-US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Design</a:t>
            </a:r>
            <a:endParaRPr lang="en-US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19210856">
            <a:off x="6667576" y="5264029"/>
            <a:ext cx="2917450" cy="85190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Экономия </a:t>
            </a:r>
            <a:r>
              <a:rPr lang="en-US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71</a:t>
            </a:r>
            <a:r>
              <a:rPr lang="ru-RU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%</a:t>
            </a:r>
            <a:endParaRPr lang="uk-UA" sz="3600" dirty="0">
              <a:solidFill>
                <a:srgbClr val="66FF3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24421" y="532335"/>
            <a:ext cx="9493648" cy="4507665"/>
            <a:chOff x="522653" y="525167"/>
            <a:chExt cx="9493648" cy="4507665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653" y="1252832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schemeClr val="tx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2653" y="546821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 descr="http://3.bp.blogspot.com/-O1abu6Hit04/TZraVC_i3aI/AAAAAAAABLE/p9PUvFkxIWE/s1600/revit_mep_2012_boxshot_ppt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2452" y="531988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941" y="525167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6301" y="525167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560083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C00CC"/>
                </a:solidFill>
                <a:cs typeface="Calibri"/>
              </a:rPr>
              <a:t>Building </a:t>
            </a:r>
            <a:r>
              <a:rPr lang="en-US" b="1" dirty="0">
                <a:solidFill>
                  <a:srgbClr val="CC00CC"/>
                </a:solidFill>
                <a:cs typeface="Calibri"/>
              </a:rPr>
              <a:t>Design Suite</a:t>
            </a:r>
            <a:r>
              <a:rPr lang="en-US" b="1" dirty="0" smtClean="0">
                <a:solidFill>
                  <a:srgbClr val="FF0000"/>
                </a:solidFill>
                <a:cs typeface="Calibri"/>
              </a:rPr>
              <a:t>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cs typeface="Calibri"/>
              </a:rPr>
              <a:t>Ultimate_</a:t>
            </a:r>
            <a:endParaRPr lang="uk-UA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438275" indent="-342900" algn="l">
              <a:buFont typeface="Wingdings" pitchFamily="2" charset="2"/>
              <a:buChar char="§"/>
            </a:pPr>
            <a:r>
              <a:rPr lang="en-US" b="1" dirty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Building Design Suite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Premium</a:t>
            </a:r>
            <a:endParaRPr lang="en-US" dirty="0">
              <a:solidFill>
                <a:schemeClr val="bg1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Navisworks</a:t>
            </a:r>
            <a:r>
              <a:rPr lang="en-US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Manage</a:t>
            </a:r>
            <a:endParaRPr lang="en-US" dirty="0"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Quantity</a:t>
            </a:r>
            <a:r>
              <a:rPr lang="en-US" dirty="0" smtClean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Takeoff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C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Inventor</a:t>
            </a:r>
          </a:p>
        </p:txBody>
      </p:sp>
      <p:sp>
        <p:nvSpPr>
          <p:cNvPr id="18" name="TextBox 17"/>
          <p:cNvSpPr txBox="1"/>
          <p:nvPr/>
        </p:nvSpPr>
        <p:spPr>
          <a:xfrm rot="19210856">
            <a:off x="6667576" y="5264029"/>
            <a:ext cx="2917450" cy="851902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 anchorCtr="1">
            <a:noAutofit/>
          </a:bodyPr>
          <a:lstStyle/>
          <a:p>
            <a:pPr algn="ctr"/>
            <a:r>
              <a:rPr lang="ru-RU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Экономия </a:t>
            </a:r>
            <a:r>
              <a:rPr lang="en-US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71</a:t>
            </a:r>
            <a:r>
              <a:rPr lang="ru-RU" sz="3600" dirty="0" smtClean="0">
                <a:solidFill>
                  <a:srgbClr val="66FF33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%</a:t>
            </a:r>
            <a:endParaRPr lang="uk-UA" sz="3600" dirty="0">
              <a:solidFill>
                <a:srgbClr val="66FF33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482" y="1255014"/>
            <a:ext cx="3780000" cy="3780000"/>
          </a:xfrm>
          <a:prstGeom prst="rect">
            <a:avLst/>
          </a:prstGeom>
          <a:noFill/>
          <a:effectLst>
            <a:outerShdw blurRad="381000" dist="114300" dir="81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5" descr="navisworks_manage_2012_boxshot_ppt.png"/>
          <p:cNvPicPr>
            <a:picLocks noChangeAspect="1"/>
          </p:cNvPicPr>
          <p:nvPr/>
        </p:nvPicPr>
        <p:blipFill rotWithShape="1">
          <a:blip r:embed="rId3" cstate="print"/>
          <a:srcRect l="8913" t="-4784" r="8913" b="-4784"/>
          <a:stretch/>
        </p:blipFill>
        <p:spPr>
          <a:xfrm>
            <a:off x="3869730" y="375333"/>
            <a:ext cx="3095504" cy="4127340"/>
          </a:xfrm>
          <a:prstGeom prst="rect">
            <a:avLst/>
          </a:prstGeom>
          <a:noFill/>
          <a:effectLst>
            <a:outerShdw blurRad="381000" dist="114300" dir="8100000" algn="ctr" rotWithShape="0">
              <a:prstClr val="black">
                <a:alpha val="50000"/>
              </a:prst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50" y="549003"/>
            <a:ext cx="3780000" cy="3780000"/>
          </a:xfrm>
          <a:prstGeom prst="rect">
            <a:avLst/>
          </a:prstGeom>
          <a:noFill/>
          <a:effectLst>
            <a:outerShdw blurRad="381000" dist="114300" dir="8100000" algn="ctr" rotWithShape="0">
              <a:prstClr val="black">
                <a:alpha val="5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16586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AutoCAD Revit </a:t>
            </a:r>
            <a:r>
              <a:rPr lang="en-US" dirty="0" smtClean="0"/>
              <a:t>Structure Suite_</a:t>
            </a:r>
            <a:endParaRPr lang="uk-UA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AutoCAD</a:t>
            </a:r>
            <a:endParaRPr lang="en-US" b="1" dirty="0"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AutoCAD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Structural Detailing</a:t>
            </a:r>
          </a:p>
          <a:p>
            <a:pPr marL="1438275" indent="-3429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Revit</a:t>
            </a:r>
            <a:r>
              <a:rPr lang="en-US" dirty="0" smtClean="0">
                <a:solidFill>
                  <a:srgbClr val="CC00CC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Structure</a:t>
            </a:r>
            <a:endParaRPr lang="uk-UA" dirty="0">
              <a:solidFill>
                <a:srgbClr val="CC00CC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413656" y="546821"/>
            <a:ext cx="6894538" cy="3783423"/>
            <a:chOff x="1413656" y="546821"/>
            <a:chExt cx="6894538" cy="3783423"/>
          </a:xfrm>
        </p:grpSpPr>
        <p:pic>
          <p:nvPicPr>
            <p:cNvPr id="11" name="Picture 2" descr="C:\Users\kanivets\AppData\Local\Temp\Rar$DR02.573\autocad_2012_boxshot_ppt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3656" y="546821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712" y="546821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194" y="550244"/>
              <a:ext cx="3780000" cy="3780000"/>
            </a:xfrm>
            <a:prstGeom prst="rect">
              <a:avLst/>
            </a:prstGeom>
            <a:noFill/>
            <a:effectLst>
              <a:outerShdw blurRad="381000" dist="114300" dir="8100000" algn="ctr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595356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Сообщество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90867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en-US" sz="2400" u="sng" dirty="0">
                <a:solidFill>
                  <a:schemeClr val="accent1"/>
                </a:solidFill>
                <a:hlinkClick r:id="rId2"/>
              </a:rPr>
              <a:t>h</a:t>
            </a:r>
            <a:r>
              <a:rPr lang="en-US" sz="2800" u="sng" dirty="0">
                <a:solidFill>
                  <a:schemeClr val="accent1"/>
                </a:solidFill>
                <a:hlinkClick r:id="rId2"/>
              </a:rPr>
              <a:t>ttp://</a:t>
            </a:r>
            <a:r>
              <a:rPr lang="ru-RU" sz="2800" u="sng" dirty="0" err="1" smtClean="0">
                <a:solidFill>
                  <a:schemeClr val="accent1"/>
                </a:solidFill>
                <a:hlinkClick r:id="rId2"/>
              </a:rPr>
              <a:t>сапрсообщество.рф</a:t>
            </a:r>
            <a:endParaRPr lang="ru-RU" u="sng" dirty="0" smtClean="0">
              <a:solidFill>
                <a:schemeClr val="accent1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Библиотека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Галерея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Блоги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Группы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Autodesk </a:t>
            </a:r>
            <a:r>
              <a:rPr lang="en-US" b="1" dirty="0" smtClean="0">
                <a:solidFill>
                  <a:srgbClr val="FFC000"/>
                </a:solidFill>
              </a:rPr>
              <a:t>Community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//</a:t>
            </a:r>
            <a:r>
              <a:rPr lang="ru-RU" dirty="0" smtClean="0">
                <a:solidFill>
                  <a:srgbClr val="00B0F0"/>
                </a:solidFill>
              </a:rPr>
              <a:t>Сайт</a:t>
            </a:r>
            <a:r>
              <a:rPr lang="en-US" dirty="0" smtClean="0">
                <a:solidFill>
                  <a:srgbClr val="00B0F0"/>
                </a:solidFill>
              </a:rPr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850" y="540271"/>
            <a:ext cx="4860000" cy="497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9853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en-US" sz="2400" dirty="0">
                <a:hlinkClick r:id="rId2"/>
              </a:rPr>
              <a:t>http://</a:t>
            </a:r>
            <a:r>
              <a:rPr lang="ru-RU" sz="2400" dirty="0" err="1" smtClean="0">
                <a:hlinkClick r:id="rId2"/>
              </a:rPr>
              <a:t>сапрфорум.рф</a:t>
            </a:r>
            <a:endParaRPr lang="ru-RU" dirty="0"/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Прямая линия с </a:t>
            </a:r>
            <a:r>
              <a:rPr lang="en-US" dirty="0" smtClean="0"/>
              <a:t>Autodesk </a:t>
            </a:r>
            <a:r>
              <a:rPr lang="ru-RU" dirty="0" smtClean="0"/>
              <a:t>СНГ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Архитектура и Строительство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Машиностроение и Производство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Инфраструктура и ГИС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Анимация и Графика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Организация и Управление</a:t>
            </a: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…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Autodesk </a:t>
            </a:r>
            <a:r>
              <a:rPr lang="en-US" b="1" dirty="0" smtClean="0">
                <a:solidFill>
                  <a:srgbClr val="FFC000"/>
                </a:solidFill>
              </a:rPr>
              <a:t>Community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//</a:t>
            </a:r>
            <a:r>
              <a:rPr lang="ru-RU" dirty="0" smtClean="0">
                <a:solidFill>
                  <a:srgbClr val="00B0F0"/>
                </a:solidFill>
              </a:rPr>
              <a:t>Форум</a:t>
            </a:r>
            <a:r>
              <a:rPr lang="en-US" dirty="0" smtClean="0">
                <a:solidFill>
                  <a:srgbClr val="00B0F0"/>
                </a:solidFill>
              </a:rPr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69" b="15903"/>
          <a:stretch/>
        </p:blipFill>
        <p:spPr bwMode="auto">
          <a:xfrm>
            <a:off x="4861850" y="540272"/>
            <a:ext cx="4860000" cy="540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210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714375" indent="-342900" algn="l">
              <a:buFont typeface="Wingdings" pitchFamily="2" charset="2"/>
              <a:buChar char="§"/>
            </a:pPr>
            <a:r>
              <a:rPr lang="en-US" sz="3600" dirty="0" smtClean="0">
                <a:hlinkClick r:id="rId2"/>
              </a:rPr>
              <a:t>Facebook</a:t>
            </a:r>
            <a:endParaRPr lang="en-US" sz="3600" dirty="0" smtClean="0"/>
          </a:p>
          <a:p>
            <a:pPr marL="714375" indent="-342900" algn="l">
              <a:buFont typeface="Wingdings" pitchFamily="2" charset="2"/>
              <a:buChar char="§"/>
            </a:pPr>
            <a:r>
              <a:rPr lang="en-US" sz="3600" dirty="0" smtClean="0">
                <a:hlinkClick r:id="rId3"/>
              </a:rPr>
              <a:t>Twitter</a:t>
            </a:r>
            <a:endParaRPr lang="en-US" sz="3600" dirty="0" smtClean="0"/>
          </a:p>
          <a:p>
            <a:pPr marL="714375" indent="-342900" algn="l">
              <a:buFont typeface="Wingdings" pitchFamily="2" charset="2"/>
              <a:buChar char="§"/>
            </a:pPr>
            <a:r>
              <a:rPr lang="en-US" sz="3600" dirty="0" smtClean="0">
                <a:hlinkClick r:id="rId4"/>
              </a:rPr>
              <a:t>LinkedIn</a:t>
            </a:r>
            <a:endParaRPr lang="en-US" sz="3600" dirty="0" smtClean="0"/>
          </a:p>
          <a:p>
            <a:pPr marL="714375" indent="-342900" algn="l">
              <a:buFont typeface="Wingdings" pitchFamily="2" charset="2"/>
              <a:buChar char="§"/>
            </a:pPr>
            <a:r>
              <a:rPr lang="uk-UA" sz="3600" dirty="0" err="1" smtClean="0">
                <a:hlinkClick r:id="rId5"/>
              </a:rPr>
              <a:t>Вконтакте</a:t>
            </a:r>
            <a:endParaRPr lang="ru-RU" sz="3600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Autodesk </a:t>
            </a:r>
            <a:r>
              <a:rPr lang="en-US" b="1" dirty="0" smtClean="0">
                <a:solidFill>
                  <a:srgbClr val="FFC000"/>
                </a:solidFill>
              </a:rPr>
              <a:t>Community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//</a:t>
            </a:r>
            <a:r>
              <a:rPr lang="ru-RU" dirty="0" smtClean="0">
                <a:solidFill>
                  <a:srgbClr val="00B0F0"/>
                </a:solidFill>
              </a:rPr>
              <a:t>Сеть</a:t>
            </a:r>
            <a:r>
              <a:rPr lang="en-US" dirty="0" smtClean="0">
                <a:solidFill>
                  <a:srgbClr val="00B0F0"/>
                </a:solidFill>
              </a:rPr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2054" name="Picture 6" descr="http://vkontakte-igri.ru/wp-content/uploads/2011/02/vkontakte-v-150x150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3" y="4564183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hogfan.com/images/logos/LinkedIn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493" y="3904749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iluha\Documents\SnagIt\twt.png"/>
          <p:cNvPicPr>
            <a:picLocks noChangeAspect="1" noChangeArrowheads="1"/>
          </p:cNvPicPr>
          <p:nvPr/>
        </p:nvPicPr>
        <p:blipFill rotWithShape="1">
          <a:blip r:embed="rId9" cstate="print"/>
          <a:srcRect b="7193"/>
          <a:stretch/>
        </p:blipFill>
        <p:spPr bwMode="auto">
          <a:xfrm>
            <a:off x="4999164" y="1185730"/>
            <a:ext cx="3600000" cy="4320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11" name="Picture 2" descr="C:\Users\iluha\Documents\SnagIt\vk.png"/>
          <p:cNvPicPr>
            <a:picLocks noChangeAspect="1" noChangeArrowheads="1"/>
          </p:cNvPicPr>
          <p:nvPr/>
        </p:nvPicPr>
        <p:blipFill rotWithShape="1">
          <a:blip r:embed="rId10" cstate="print"/>
          <a:srcRect b="14035"/>
          <a:stretch/>
        </p:blipFill>
        <p:spPr bwMode="auto">
          <a:xfrm>
            <a:off x="5292973" y="2052839"/>
            <a:ext cx="3600000" cy="360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13" name="Picture 4" descr="C:\Users\iluha\Documents\SnagIt\fb.png"/>
          <p:cNvPicPr>
            <a:picLocks noChangeAspect="1" noChangeArrowheads="1"/>
          </p:cNvPicPr>
          <p:nvPr/>
        </p:nvPicPr>
        <p:blipFill rotWithShape="1">
          <a:blip r:embed="rId11" cstate="print"/>
          <a:srcRect b="15866"/>
          <a:stretch/>
        </p:blipFill>
        <p:spPr bwMode="auto">
          <a:xfrm>
            <a:off x="5653413" y="2916855"/>
            <a:ext cx="3600000" cy="2880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12" name="Picture 5" descr="C:\Users\iluha\Documents\SnagIt\Lnkd.png"/>
          <p:cNvPicPr>
            <a:picLocks noChangeAspect="1" noChangeArrowheads="1"/>
          </p:cNvPicPr>
          <p:nvPr/>
        </p:nvPicPr>
        <p:blipFill rotWithShape="1">
          <a:blip r:embed="rId12" cstate="print"/>
          <a:srcRect b="34240"/>
          <a:stretch/>
        </p:blipFill>
        <p:spPr bwMode="auto">
          <a:xfrm>
            <a:off x="6013053" y="3780871"/>
            <a:ext cx="3600000" cy="21600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127000" dir="8100000" algn="tr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</p:pic>
      <p:pic>
        <p:nvPicPr>
          <p:cNvPr id="2062" name="Picture 14" descr="http://servernews.ru/assets/images/articles/594500/66699095_1289999748_TwitterIcon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3" y="3240623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art-manege.ru/app/images/facebook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93" y="2628551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4598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 algn="l">
              <a:buFont typeface="Wingdings" pitchFamily="2" charset="2"/>
              <a:buChar char="§"/>
            </a:pPr>
            <a:r>
              <a:rPr lang="en-US" dirty="0" smtClean="0">
                <a:solidFill>
                  <a:srgbClr val="00B0F0"/>
                </a:solidFill>
                <a:hlinkClick r:id="rId2"/>
              </a:rPr>
              <a:t>Autodesk </a:t>
            </a:r>
            <a:r>
              <a:rPr lang="ru-RU" dirty="0" smtClean="0">
                <a:solidFill>
                  <a:srgbClr val="00B0F0"/>
                </a:solidFill>
                <a:hlinkClick r:id="rId2"/>
              </a:rPr>
              <a:t>ЖЖ</a:t>
            </a:r>
            <a:endParaRPr lang="ru-RU" dirty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3"/>
              </a:rPr>
              <a:t>Александр Волков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4"/>
              </a:rPr>
              <a:t>Александр Канивец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5"/>
              </a:rPr>
              <a:t>Алексей Борисов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6"/>
              </a:rPr>
              <a:t>Алексей Кулик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7"/>
              </a:rPr>
              <a:t>Алексей Лобанов</a:t>
            </a:r>
            <a:endParaRPr lang="en-US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8"/>
              </a:rPr>
              <a:t>Андрей Плаксин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9"/>
              </a:rPr>
              <a:t>Антон Диденко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10"/>
              </a:rPr>
              <a:t>Артур </a:t>
            </a:r>
            <a:r>
              <a:rPr lang="ru-RU" dirty="0" err="1" smtClean="0">
                <a:solidFill>
                  <a:srgbClr val="00B0F0"/>
                </a:solidFill>
                <a:hlinkClick r:id="rId10"/>
              </a:rPr>
              <a:t>Кураков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11"/>
              </a:rPr>
              <a:t>Денис Егоров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12"/>
              </a:rPr>
              <a:t>Дмитрий Тищенко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13"/>
              </a:rPr>
              <a:t>Илья Глуханюк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err="1" smtClean="0">
                <a:solidFill>
                  <a:srgbClr val="00B0F0"/>
                </a:solidFill>
                <a:hlinkClick r:id="rId14"/>
              </a:rPr>
              <a:t>Небойша</a:t>
            </a:r>
            <a:r>
              <a:rPr lang="ru-RU" dirty="0" smtClean="0">
                <a:solidFill>
                  <a:srgbClr val="00B0F0"/>
                </a:solidFill>
                <a:hlinkClick r:id="rId14"/>
              </a:rPr>
              <a:t> </a:t>
            </a:r>
            <a:r>
              <a:rPr lang="ru-RU" dirty="0" err="1" smtClean="0">
                <a:solidFill>
                  <a:srgbClr val="00B0F0"/>
                </a:solidFill>
                <a:hlinkClick r:id="rId14"/>
              </a:rPr>
              <a:t>Новкович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15"/>
              </a:rPr>
              <a:t>Петр Барченко</a:t>
            </a:r>
            <a:endParaRPr lang="ru-RU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hlinkClick r:id="rId16"/>
              </a:rPr>
              <a:t>Симонов </a:t>
            </a:r>
            <a:r>
              <a:rPr lang="en-US" dirty="0" smtClean="0">
                <a:solidFill>
                  <a:srgbClr val="00B0F0"/>
                </a:solidFill>
                <a:hlinkClick r:id="rId16"/>
              </a:rPr>
              <a:t>&amp; </a:t>
            </a:r>
            <a:r>
              <a:rPr lang="ru-RU" dirty="0" smtClean="0">
                <a:solidFill>
                  <a:srgbClr val="00B0F0"/>
                </a:solidFill>
                <a:hlinkClick r:id="rId16"/>
              </a:rPr>
              <a:t>Железняк</a:t>
            </a:r>
            <a:endParaRPr lang="en-US" dirty="0" smtClean="0">
              <a:solidFill>
                <a:srgbClr val="00B0F0"/>
              </a:solidFill>
            </a:endParaRPr>
          </a:p>
          <a:p>
            <a:pPr marL="342900" indent="-342900" algn="l">
              <a:buFont typeface="Wingdings" pitchFamily="2" charset="2"/>
              <a:buChar char="§"/>
            </a:pPr>
            <a:r>
              <a:rPr lang="ru-RU" dirty="0" smtClean="0"/>
              <a:t>…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Autodesk </a:t>
            </a:r>
            <a:r>
              <a:rPr lang="en-US" b="1" dirty="0" smtClean="0">
                <a:solidFill>
                  <a:srgbClr val="FFC000"/>
                </a:solidFill>
              </a:rPr>
              <a:t>Community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//</a:t>
            </a:r>
            <a:r>
              <a:rPr lang="ru-RU" dirty="0" smtClean="0">
                <a:solidFill>
                  <a:srgbClr val="00B0F0"/>
                </a:solidFill>
              </a:rPr>
              <a:t>Блоги</a:t>
            </a:r>
            <a:r>
              <a:rPr lang="en-US" dirty="0" smtClean="0">
                <a:solidFill>
                  <a:srgbClr val="00B0F0"/>
                </a:solidFill>
              </a:rPr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" b="15401"/>
          <a:stretch/>
        </p:blipFill>
        <p:spPr bwMode="auto">
          <a:xfrm>
            <a:off x="4861850" y="540271"/>
            <a:ext cx="4860000" cy="549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16909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" t="8744" r="-10" b="42127"/>
          <a:stretch/>
        </p:blipFill>
        <p:spPr bwMode="auto">
          <a:xfrm>
            <a:off x="925" y="540000"/>
            <a:ext cx="9720000" cy="37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>
                <a:solidFill>
                  <a:srgbClr val="00B0F0"/>
                </a:solidFill>
              </a:rPr>
              <a:t>//</a:t>
            </a:r>
            <a:r>
              <a:rPr lang="ru-RU" dirty="0">
                <a:solidFill>
                  <a:srgbClr val="00B0F0"/>
                </a:solidFill>
              </a:rPr>
              <a:t>Блоги</a:t>
            </a:r>
            <a:r>
              <a:rPr lang="en-US" dirty="0">
                <a:solidFill>
                  <a:srgbClr val="00B0F0"/>
                </a:solidFill>
              </a:rPr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809625" algn="l"/>
            <a:r>
              <a:rPr lang="en-US" sz="3200" dirty="0">
                <a:hlinkClick r:id="rId4"/>
              </a:rPr>
              <a:t>http://</a:t>
            </a:r>
            <a:r>
              <a:rPr lang="en-US" sz="3200" dirty="0" smtClean="0">
                <a:hlinkClick r:id="rId4"/>
              </a:rPr>
              <a:t>aleksandrsett.wordpress.com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19550431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Вопросы?</a:t>
            </a:r>
            <a:endParaRPr lang="en-US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Активист </a:t>
            </a:r>
            <a:r>
              <a:rPr lang="en-US" dirty="0" smtClean="0">
                <a:solidFill>
                  <a:schemeClr val="bg1"/>
                </a:solidFill>
              </a:rPr>
              <a:t>Autodesk Community</a:t>
            </a:r>
          </a:p>
          <a:p>
            <a:r>
              <a:rPr lang="en-US" dirty="0">
                <a:solidFill>
                  <a:schemeClr val="bg1"/>
                </a:solidFill>
              </a:rPr>
              <a:t>AEC</a:t>
            </a:r>
            <a:r>
              <a:rPr lang="ru-RU" dirty="0">
                <a:solidFill>
                  <a:schemeClr val="bg1"/>
                </a:solidFill>
              </a:rPr>
              <a:t> Консультант </a:t>
            </a:r>
            <a:r>
              <a:rPr lang="en-US" dirty="0" err="1">
                <a:solidFill>
                  <a:schemeClr val="bg1"/>
                </a:solidFill>
              </a:rPr>
              <a:t>Softprom</a:t>
            </a:r>
            <a:r>
              <a:rPr lang="en-US" dirty="0">
                <a:solidFill>
                  <a:schemeClr val="bg1"/>
                </a:solidFill>
              </a:rPr>
              <a:t> LLC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ru-RU" dirty="0" smtClean="0"/>
              <a:t>Александр (</a:t>
            </a:r>
            <a:r>
              <a:rPr lang="en-US" dirty="0" smtClean="0"/>
              <a:t>Sett)</a:t>
            </a:r>
            <a:r>
              <a:rPr lang="ru-RU" dirty="0" smtClean="0"/>
              <a:t> Канивец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850" y="621206"/>
            <a:ext cx="4860000" cy="553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ru-RU" sz="2400" dirty="0" smtClean="0"/>
              <a:t>Мы первые среди </a:t>
            </a:r>
            <a:r>
              <a:rPr lang="ru-RU" sz="2400" dirty="0" smtClean="0">
                <a:solidFill>
                  <a:srgbClr val="FFC000"/>
                </a:solidFill>
              </a:rPr>
              <a:t>Сообществ</a:t>
            </a:r>
            <a:r>
              <a:rPr lang="ru-RU" sz="2400" dirty="0" smtClean="0"/>
              <a:t>, в 2008 году успешно запустили </a:t>
            </a:r>
            <a:r>
              <a:rPr lang="ru-RU" sz="2400" dirty="0"/>
              <a:t>проект сбора пожеланий от </a:t>
            </a:r>
            <a:r>
              <a:rPr lang="ru-RU" sz="2400" dirty="0" smtClean="0"/>
              <a:t>пользователей, продолжаем вести </a:t>
            </a:r>
            <a:r>
              <a:rPr lang="ru-RU" sz="2400" dirty="0"/>
              <a:t>и </a:t>
            </a:r>
            <a:r>
              <a:rPr lang="ru-RU" sz="2400" dirty="0" smtClean="0"/>
              <a:t>добиваемся результатов!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smtClean="0"/>
              <a:t>//</a:t>
            </a:r>
            <a:r>
              <a:rPr lang="en-US" dirty="0" err="1" smtClean="0"/>
              <a:t>WishList</a:t>
            </a:r>
            <a:r>
              <a:rPr lang="en-US" dirty="0"/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924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ru-RU" sz="2400" dirty="0" smtClean="0"/>
              <a:t>Мы первые среди </a:t>
            </a:r>
            <a:r>
              <a:rPr lang="ru-RU" sz="2400" dirty="0" smtClean="0">
                <a:solidFill>
                  <a:srgbClr val="FFC000"/>
                </a:solidFill>
              </a:rPr>
              <a:t>Сообществ</a:t>
            </a:r>
            <a:r>
              <a:rPr lang="ru-RU" sz="2400" dirty="0" smtClean="0"/>
              <a:t>, в 2008 году успешно запустили </a:t>
            </a:r>
            <a:r>
              <a:rPr lang="ru-RU" sz="2400" dirty="0"/>
              <a:t>проект сбора пожеланий от </a:t>
            </a:r>
            <a:r>
              <a:rPr lang="ru-RU" sz="2400" dirty="0" smtClean="0"/>
              <a:t>пользователей, продолжаем вести </a:t>
            </a:r>
            <a:r>
              <a:rPr lang="ru-RU" sz="2400" dirty="0"/>
              <a:t>и </a:t>
            </a:r>
            <a:r>
              <a:rPr lang="ru-RU" sz="2400" dirty="0" smtClean="0"/>
              <a:t>добиваемся результатов!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//</a:t>
            </a:r>
            <a:r>
              <a:rPr lang="en-US" dirty="0" err="1"/>
              <a:t>WishList</a:t>
            </a:r>
            <a:r>
              <a:rPr lang="en-US" dirty="0"/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6" name="Текст 1"/>
          <p:cNvSpPr>
            <a:spLocks noGrp="1"/>
          </p:cNvSpPr>
          <p:nvPr>
            <p:ph type="body" sz="quarter" idx="11"/>
          </p:nvPr>
        </p:nvSpPr>
        <p:spPr>
          <a:xfrm>
            <a:off x="4860925" y="540000"/>
            <a:ext cx="4860925" cy="6480000"/>
          </a:xfrm>
        </p:spPr>
        <p:txBody>
          <a:bodyPr/>
          <a:lstStyle/>
          <a:p>
            <a:pPr marL="358775" indent="0">
              <a:lnSpc>
                <a:spcPct val="114000"/>
              </a:lnSpc>
              <a:buSzPct val="60000"/>
              <a:buNone/>
              <a:defRPr/>
            </a:pPr>
            <a:r>
              <a:rPr lang="en-US" dirty="0">
                <a:solidFill>
                  <a:srgbClr val="CC00CC"/>
                </a:solidFill>
                <a:latin typeface="Calibri" pitchFamily="34" charset="0"/>
                <a:cs typeface="Arial" charset="0"/>
              </a:rPr>
              <a:t>Autodesk Revit </a:t>
            </a:r>
            <a:r>
              <a:rPr lang="en-US" dirty="0" smtClean="0">
                <a:solidFill>
                  <a:srgbClr val="CC00CC"/>
                </a:solidFill>
                <a:latin typeface="Calibri" pitchFamily="34" charset="0"/>
                <a:cs typeface="Arial" charset="0"/>
              </a:rPr>
              <a:t>201</a:t>
            </a:r>
            <a:r>
              <a:rPr lang="ru-RU" dirty="0" smtClean="0">
                <a:solidFill>
                  <a:srgbClr val="CC00CC"/>
                </a:solidFill>
                <a:latin typeface="Calibri" pitchFamily="34" charset="0"/>
                <a:cs typeface="Arial" charset="0"/>
              </a:rPr>
              <a:t>1</a:t>
            </a:r>
            <a:endParaRPr lang="ru-RU" dirty="0">
              <a:solidFill>
                <a:srgbClr val="CC00CC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Выравнивание видов на листах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Улучшенный текстовый редактор</a:t>
            </a:r>
            <a:endParaRPr lang="ru-RU" dirty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  <a:p>
            <a:pPr marL="358775" indent="0">
              <a:lnSpc>
                <a:spcPct val="114000"/>
              </a:lnSpc>
              <a:buSzPct val="60000"/>
              <a:buNone/>
              <a:defRPr/>
            </a:pPr>
            <a:endParaRPr lang="ru-RU" dirty="0" smtClean="0">
              <a:solidFill>
                <a:srgbClr val="CC00CC"/>
              </a:solidFill>
              <a:latin typeface="Calibri" pitchFamily="34" charset="0"/>
              <a:cs typeface="Arial" charset="0"/>
            </a:endParaRPr>
          </a:p>
          <a:p>
            <a:pPr marL="358775" indent="0">
              <a:lnSpc>
                <a:spcPct val="114000"/>
              </a:lnSpc>
              <a:buSzPct val="60000"/>
              <a:buNone/>
              <a:defRPr/>
            </a:pPr>
            <a:r>
              <a:rPr lang="en-US" dirty="0" smtClean="0">
                <a:solidFill>
                  <a:srgbClr val="CC00CC"/>
                </a:solidFill>
                <a:latin typeface="Calibri" pitchFamily="34" charset="0"/>
                <a:cs typeface="Arial" charset="0"/>
              </a:rPr>
              <a:t>Autodesk Revit 2012</a:t>
            </a:r>
            <a:endParaRPr lang="ru-RU" dirty="0" smtClean="0">
              <a:solidFill>
                <a:srgbClr val="CC00CC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Линейная размерная выноска</a:t>
            </a:r>
            <a:endParaRPr lang="en-US" dirty="0" smtClean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Соотношение уклона 1 : …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Сборки и Детали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Удаление рабочих наборов</a:t>
            </a: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Улучшенный </a:t>
            </a:r>
            <a:r>
              <a:rPr lang="en-US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DWG </a:t>
            </a: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экспорт</a:t>
            </a:r>
            <a:endParaRPr lang="en-US" dirty="0" smtClean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  <a:p>
            <a:pPr marL="896938" indent="-538163">
              <a:lnSpc>
                <a:spcPct val="114000"/>
              </a:lnSpc>
              <a:buSzPct val="60000"/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Поддержка </a:t>
            </a:r>
            <a:r>
              <a:rPr lang="en-US" dirty="0" smtClean="0">
                <a:solidFill>
                  <a:srgbClr val="00B050"/>
                </a:solidFill>
                <a:latin typeface="Calibri" pitchFamily="34" charset="0"/>
                <a:cs typeface="Arial" charset="0"/>
              </a:rPr>
              <a:t>3DConnexion</a:t>
            </a:r>
            <a:endParaRPr lang="ru-RU" dirty="0">
              <a:solidFill>
                <a:srgbClr val="00B050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1908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anivets\Pictures\Foto\08.12.02-04\IMG_64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3" r="24087"/>
          <a:stretch/>
        </p:blipFill>
        <p:spPr bwMode="auto">
          <a:xfrm>
            <a:off x="4861850" y="540631"/>
            <a:ext cx="4860000" cy="64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ru-RU" sz="2400" dirty="0" smtClean="0"/>
              <a:t>Мы первые среди </a:t>
            </a:r>
            <a:r>
              <a:rPr lang="ru-RU" sz="2400" dirty="0" smtClean="0">
                <a:solidFill>
                  <a:srgbClr val="FFC000"/>
                </a:solidFill>
              </a:rPr>
              <a:t>Сообществ</a:t>
            </a:r>
            <a:r>
              <a:rPr lang="ru-RU" sz="2400" dirty="0" smtClean="0"/>
              <a:t>, в 2008 году успешно запустили </a:t>
            </a:r>
            <a:r>
              <a:rPr lang="ru-RU" sz="2400" dirty="0"/>
              <a:t>проект сбора пожеланий от </a:t>
            </a:r>
            <a:r>
              <a:rPr lang="ru-RU" sz="2400" dirty="0" smtClean="0"/>
              <a:t>пользователей, продолжаем вести </a:t>
            </a:r>
            <a:r>
              <a:rPr lang="ru-RU" sz="2400" dirty="0"/>
              <a:t>и </a:t>
            </a:r>
            <a:r>
              <a:rPr lang="ru-RU" sz="2400" dirty="0" smtClean="0"/>
              <a:t>добиваемся результатов!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//</a:t>
            </a:r>
            <a:r>
              <a:rPr lang="en-US" dirty="0" err="1"/>
              <a:t>WishList</a:t>
            </a:r>
            <a:r>
              <a:rPr lang="en-US" dirty="0"/>
              <a:t>_</a:t>
            </a:r>
            <a:endParaRPr lang="uk-UA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468437" y="6012879"/>
            <a:ext cx="4248472" cy="864096"/>
          </a:xfrm>
          <a:prstGeom prst="rightArrow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 smtClean="0">
                <a:solidFill>
                  <a:srgbClr val="FFC000"/>
                </a:solidFill>
              </a:rPr>
              <a:t>Autodesk University, Las Vegas</a:t>
            </a:r>
            <a:r>
              <a:rPr lang="ru-RU" sz="1800" dirty="0" smtClean="0">
                <a:solidFill>
                  <a:srgbClr val="FFC000"/>
                </a:solidFill>
              </a:rPr>
              <a:t> - 20</a:t>
            </a:r>
            <a:r>
              <a:rPr lang="en-US" sz="1800" dirty="0" smtClean="0">
                <a:solidFill>
                  <a:srgbClr val="FFC000"/>
                </a:solidFill>
              </a:rPr>
              <a:t>0</a:t>
            </a:r>
            <a:r>
              <a:rPr lang="ru-RU" sz="1800" dirty="0">
                <a:solidFill>
                  <a:srgbClr val="FFC000"/>
                </a:solidFill>
              </a:rPr>
              <a:t>8</a:t>
            </a:r>
            <a:endParaRPr lang="uk-UA" sz="1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017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ublic.sn2.livefilestore.com/y1p0Lg9ezr7oW0O4BDf0VaOW7uPbb2MJHs-d6A_tleR4hjWhnpq7fO_WzTbtMaHNBq5UIqGbj0o8YNQXIrwiP8_cA/DSC_6746.jpg?psid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5" r="24247"/>
          <a:stretch/>
        </p:blipFill>
        <p:spPr bwMode="auto">
          <a:xfrm>
            <a:off x="4861850" y="540631"/>
            <a:ext cx="4860000" cy="64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ru-RU" sz="2400" dirty="0" smtClean="0"/>
              <a:t>Мы первые среди </a:t>
            </a:r>
            <a:r>
              <a:rPr lang="ru-RU" sz="2400" dirty="0" smtClean="0">
                <a:solidFill>
                  <a:srgbClr val="FFC000"/>
                </a:solidFill>
              </a:rPr>
              <a:t>Сообществ</a:t>
            </a:r>
            <a:r>
              <a:rPr lang="ru-RU" sz="2400" dirty="0" smtClean="0"/>
              <a:t>, в 2008 году успешно запустили </a:t>
            </a:r>
            <a:r>
              <a:rPr lang="ru-RU" sz="2400" dirty="0"/>
              <a:t>проект сбора пожеланий от </a:t>
            </a:r>
            <a:r>
              <a:rPr lang="ru-RU" sz="2400" dirty="0" smtClean="0"/>
              <a:t>пользователей, продолжаем вести </a:t>
            </a:r>
            <a:r>
              <a:rPr lang="ru-RU" sz="2400" dirty="0"/>
              <a:t>и </a:t>
            </a:r>
            <a:r>
              <a:rPr lang="ru-RU" sz="2400" dirty="0" smtClean="0"/>
              <a:t>добиваемся результатов!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//</a:t>
            </a:r>
            <a:r>
              <a:rPr lang="en-US" dirty="0" err="1"/>
              <a:t>WishList</a:t>
            </a:r>
            <a:r>
              <a:rPr lang="en-US" dirty="0"/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 flipH="1">
            <a:off x="3132733" y="1404367"/>
            <a:ext cx="2160240" cy="1105689"/>
          </a:xfrm>
          <a:prstGeom prst="cloudCallout">
            <a:avLst>
              <a:gd name="adj1" fmla="val -35824"/>
              <a:gd name="adj2" fmla="val 6920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Стивен</a:t>
            </a:r>
            <a:r>
              <a:rPr lang="uk-UA" dirty="0" smtClean="0"/>
              <a:t> </a:t>
            </a:r>
            <a:r>
              <a:rPr lang="uk-UA" dirty="0" err="1" smtClean="0"/>
              <a:t>Батлер</a:t>
            </a:r>
            <a:endParaRPr lang="uk-UA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4743698" y="1404366"/>
            <a:ext cx="2160240" cy="1105689"/>
          </a:xfrm>
          <a:prstGeom prst="cloudCallout">
            <a:avLst>
              <a:gd name="adj1" fmla="val 15321"/>
              <a:gd name="adj2" fmla="val 916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Джессика </a:t>
            </a:r>
            <a:r>
              <a:rPr lang="ru-RU" dirty="0" err="1" smtClean="0"/>
              <a:t>Тарр</a:t>
            </a:r>
            <a:endParaRPr lang="uk-UA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6085061" y="1692399"/>
            <a:ext cx="2160240" cy="1105689"/>
          </a:xfrm>
          <a:prstGeom prst="cloudCallout">
            <a:avLst>
              <a:gd name="adj1" fmla="val 40454"/>
              <a:gd name="adj2" fmla="val 5284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Илья Глуханюк</a:t>
            </a:r>
            <a:endParaRPr lang="uk-UA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468437" y="6012879"/>
            <a:ext cx="4248472" cy="864096"/>
          </a:xfrm>
          <a:prstGeom prst="rightArrow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 smtClean="0">
                <a:solidFill>
                  <a:srgbClr val="FFC000"/>
                </a:solidFill>
              </a:rPr>
              <a:t>Autodesk University, Las Vegas</a:t>
            </a:r>
            <a:r>
              <a:rPr lang="ru-RU" sz="1800" dirty="0" smtClean="0">
                <a:solidFill>
                  <a:srgbClr val="FFC000"/>
                </a:solidFill>
              </a:rPr>
              <a:t> - 20</a:t>
            </a:r>
            <a:r>
              <a:rPr lang="en-US" sz="1800" dirty="0" smtClean="0">
                <a:solidFill>
                  <a:srgbClr val="FFC000"/>
                </a:solidFill>
              </a:rPr>
              <a:t>0</a:t>
            </a:r>
            <a:r>
              <a:rPr lang="ru-RU" sz="1800" dirty="0" smtClean="0">
                <a:solidFill>
                  <a:srgbClr val="FFC000"/>
                </a:solidFill>
              </a:rPr>
              <a:t>9</a:t>
            </a:r>
            <a:endParaRPr lang="uk-UA" sz="1800" dirty="0">
              <a:solidFill>
                <a:srgbClr val="FFC000"/>
              </a:solidFill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7542560" y="1002781"/>
            <a:ext cx="2160240" cy="1105689"/>
          </a:xfrm>
          <a:prstGeom prst="cloudCallout">
            <a:avLst>
              <a:gd name="adj1" fmla="val 20173"/>
              <a:gd name="adj2" fmla="val 10108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Александр Канивец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527146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8" grpId="0" animBg="1"/>
      <p:bldP spid="1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anivets\Pictures\Foto\11.03.06\IMG_51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898" y="540631"/>
            <a:ext cx="4862952" cy="64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ru-RU" sz="2400" dirty="0" smtClean="0"/>
              <a:t>Мы первые среди </a:t>
            </a:r>
            <a:r>
              <a:rPr lang="ru-RU" sz="2400" dirty="0" smtClean="0">
                <a:solidFill>
                  <a:srgbClr val="FFC000"/>
                </a:solidFill>
              </a:rPr>
              <a:t>Сообществ</a:t>
            </a:r>
            <a:r>
              <a:rPr lang="ru-RU" sz="2400" dirty="0" smtClean="0"/>
              <a:t>, в 2008 году успешно запустили </a:t>
            </a:r>
            <a:r>
              <a:rPr lang="ru-RU" sz="2400" dirty="0"/>
              <a:t>проект сбора пожеланий от </a:t>
            </a:r>
            <a:r>
              <a:rPr lang="ru-RU" sz="2400" dirty="0" smtClean="0"/>
              <a:t>пользователей, продолжаем вести </a:t>
            </a:r>
            <a:r>
              <a:rPr lang="ru-RU" sz="2400" dirty="0"/>
              <a:t>и </a:t>
            </a:r>
            <a:r>
              <a:rPr lang="ru-RU" sz="2400" dirty="0" smtClean="0"/>
              <a:t>добиваемся результатов!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Autodesk </a:t>
            </a:r>
            <a:r>
              <a:rPr lang="en-US" b="1" dirty="0">
                <a:solidFill>
                  <a:srgbClr val="FFC000"/>
                </a:solidFill>
              </a:rPr>
              <a:t>Community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//</a:t>
            </a:r>
            <a:r>
              <a:rPr lang="en-US" dirty="0" err="1"/>
              <a:t>WishList</a:t>
            </a:r>
            <a:r>
              <a:rPr lang="en-US" dirty="0"/>
              <a:t>_</a:t>
            </a:r>
            <a:endParaRPr lang="uk-UA" dirty="0">
              <a:solidFill>
                <a:srgbClr val="00B0F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468437" y="6012879"/>
            <a:ext cx="4248472" cy="864096"/>
          </a:xfrm>
          <a:prstGeom prst="rightArrow">
            <a:avLst/>
          </a:prstGeom>
          <a:solidFill>
            <a:schemeClr val="tx1"/>
          </a:solidFill>
          <a:ln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800" dirty="0">
                <a:solidFill>
                  <a:srgbClr val="FFC000"/>
                </a:solidFill>
              </a:rPr>
              <a:t>Autodesk AEC Summit, Boston</a:t>
            </a:r>
            <a:r>
              <a:rPr lang="ru-RU" sz="1800" dirty="0">
                <a:solidFill>
                  <a:srgbClr val="FFC000"/>
                </a:solidFill>
              </a:rPr>
              <a:t> - </a:t>
            </a:r>
            <a:r>
              <a:rPr lang="ru-RU" sz="1800" dirty="0" smtClean="0">
                <a:solidFill>
                  <a:srgbClr val="FFC000"/>
                </a:solidFill>
              </a:rPr>
              <a:t>201</a:t>
            </a:r>
            <a:r>
              <a:rPr lang="en-US" sz="1800" dirty="0" smtClean="0">
                <a:solidFill>
                  <a:srgbClr val="FFC000"/>
                </a:solidFill>
              </a:rPr>
              <a:t>1</a:t>
            </a:r>
            <a:endParaRPr lang="uk-UA" sz="1800" dirty="0">
              <a:solidFill>
                <a:srgbClr val="FFC000"/>
              </a:solidFill>
            </a:endParaRPr>
          </a:p>
        </p:txBody>
      </p:sp>
      <p:sp>
        <p:nvSpPr>
          <p:cNvPr id="3" name="Выноска-облако 2"/>
          <p:cNvSpPr/>
          <p:nvPr/>
        </p:nvSpPr>
        <p:spPr>
          <a:xfrm flipH="1">
            <a:off x="3781730" y="738014"/>
            <a:ext cx="2160240" cy="1105689"/>
          </a:xfrm>
          <a:prstGeom prst="cloudCallout">
            <a:avLst>
              <a:gd name="adj1" fmla="val -27888"/>
              <a:gd name="adj2" fmla="val 6317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Александр Канивец</a:t>
            </a:r>
            <a:endParaRPr lang="uk-UA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5653013" y="542598"/>
            <a:ext cx="2160240" cy="1105689"/>
          </a:xfrm>
          <a:prstGeom prst="cloudCallout">
            <a:avLst>
              <a:gd name="adj1" fmla="val 13558"/>
              <a:gd name="adj2" fmla="val 6490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Леонид </a:t>
            </a:r>
            <a:r>
              <a:rPr lang="ru-RU" dirty="0" err="1" smtClean="0"/>
              <a:t>Райз</a:t>
            </a:r>
            <a:endParaRPr lang="uk-UA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7453213" y="250748"/>
            <a:ext cx="2160240" cy="1105689"/>
          </a:xfrm>
          <a:prstGeom prst="cloudCallout">
            <a:avLst>
              <a:gd name="adj1" fmla="val 4299"/>
              <a:gd name="adj2" fmla="val 700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Татьяна Ерофеева</a:t>
            </a:r>
            <a:endParaRPr lang="uk-UA" dirty="0"/>
          </a:p>
        </p:txBody>
      </p:sp>
      <p:sp>
        <p:nvSpPr>
          <p:cNvPr id="16" name="Выноска-облако 15"/>
          <p:cNvSpPr/>
          <p:nvPr/>
        </p:nvSpPr>
        <p:spPr>
          <a:xfrm>
            <a:off x="5653013" y="542598"/>
            <a:ext cx="2160240" cy="1105689"/>
          </a:xfrm>
          <a:prstGeom prst="cloudCallout">
            <a:avLst>
              <a:gd name="adj1" fmla="val 13558"/>
              <a:gd name="adj2" fmla="val 6490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C00CC"/>
                </a:solidFill>
              </a:rPr>
              <a:t>Основатель </a:t>
            </a:r>
            <a:r>
              <a:rPr lang="en-US" dirty="0" smtClean="0">
                <a:solidFill>
                  <a:srgbClr val="CC00CC"/>
                </a:solidFill>
              </a:rPr>
              <a:t>Revit</a:t>
            </a:r>
            <a:r>
              <a:rPr lang="ru-RU" dirty="0" smtClean="0">
                <a:solidFill>
                  <a:srgbClr val="CC00CC"/>
                </a:solidFill>
              </a:rPr>
              <a:t>!</a:t>
            </a:r>
            <a:endParaRPr lang="uk-UA" dirty="0">
              <a:solidFill>
                <a:srgbClr val="CC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909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3" presetClass="exit" presetSubtype="3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 animBg="1"/>
      <p:bldP spid="9" grpId="0" animBg="1"/>
      <p:bldP spid="9" grpId="1" animBg="1"/>
      <p:bldP spid="8" grpId="0" animBg="1"/>
      <p:bldP spid="16" grpId="0" animBg="1"/>
    </p:bldLst>
  </p:timing>
</p:sld>
</file>

<file path=ppt/theme/theme1.xml><?xml version="1.0" encoding="utf-8"?>
<a:theme xmlns:a="http://schemas.openxmlformats.org/drawingml/2006/main" name="Титуль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щий">
  <a:themeElements>
    <a:clrScheme name="Autodesk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548DD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Чист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19776</TotalTime>
  <Words>835</Words>
  <Application>Microsoft Office PowerPoint</Application>
  <PresentationFormat>Произвольный</PresentationFormat>
  <Paragraphs>209</Paragraphs>
  <Slides>50</Slides>
  <Notes>4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50</vt:i4>
      </vt:variant>
    </vt:vector>
  </HeadingPairs>
  <TitlesOfParts>
    <vt:vector size="58" baseType="lpstr">
      <vt:lpstr>Arial</vt:lpstr>
      <vt:lpstr>Calibri</vt:lpstr>
      <vt:lpstr>Wingdings</vt:lpstr>
      <vt:lpstr>Gill Sans</vt:lpstr>
      <vt:lpstr>ヒラギノ角ゴ Pro W3</vt:lpstr>
      <vt:lpstr>Титульный</vt:lpstr>
      <vt:lpstr>Общий</vt:lpstr>
      <vt:lpstr>Чистый</vt:lpstr>
      <vt:lpstr>Revit Structure</vt:lpstr>
      <vt:lpstr>Презентация PowerPoint</vt:lpstr>
      <vt:lpstr>Revit Structure_</vt:lpstr>
      <vt:lpstr>Revit Structure_</vt:lpstr>
      <vt:lpstr>Autodesk Community //WishList_</vt:lpstr>
      <vt:lpstr>Autodesk Community //WishList_</vt:lpstr>
      <vt:lpstr>Autodesk Community //WishList_</vt:lpstr>
      <vt:lpstr>Autodesk Community //WishList_</vt:lpstr>
      <vt:lpstr>Autodesk Community //WishList_</vt:lpstr>
      <vt:lpstr>Autodesk Community //Блоги_</vt:lpstr>
      <vt:lpstr>Revit Structure //Расчетная модель_</vt:lpstr>
      <vt:lpstr>Revit Structure //Нагрузки и комбинации нагрузок_</vt:lpstr>
      <vt:lpstr>Autodesk Labs //Project Storm_</vt:lpstr>
      <vt:lpstr>Autodesk Labs_</vt:lpstr>
      <vt:lpstr>Revit Structure //Армирование_</vt:lpstr>
      <vt:lpstr>Revit Structure //Спецификации_</vt:lpstr>
      <vt:lpstr>Примеры  расчётных схем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Revit Structure //Примеры расчётных схем_</vt:lpstr>
      <vt:lpstr>Примеры  рабочих чертежей</vt:lpstr>
      <vt:lpstr>Revit Structure //Примеры рабочих чертежей_</vt:lpstr>
      <vt:lpstr>Revit Structure //Примеры рабочих чертежей_</vt:lpstr>
      <vt:lpstr>Revit Structure //Примеры рабочих чертежей_</vt:lpstr>
      <vt:lpstr>Revit Structure //Примеры рабочих чертежей_</vt:lpstr>
      <vt:lpstr>Revit Structure //Примеры рабочих чертежей_</vt:lpstr>
      <vt:lpstr>Building Design Suite</vt:lpstr>
      <vt:lpstr>Building Design Suite_</vt:lpstr>
      <vt:lpstr>Building Design Suite Standard_</vt:lpstr>
      <vt:lpstr>Building Design Suite Premium_</vt:lpstr>
      <vt:lpstr>Building Design Suite Ultimate_</vt:lpstr>
      <vt:lpstr>AutoCAD Revit Structure Suite_</vt:lpstr>
      <vt:lpstr>Сообщество</vt:lpstr>
      <vt:lpstr>Autodesk Community //Сайт_</vt:lpstr>
      <vt:lpstr>Autodesk Community //Форум_</vt:lpstr>
      <vt:lpstr>Autodesk Community //Сеть_</vt:lpstr>
      <vt:lpstr>Autodesk Community //Блоги_</vt:lpstr>
      <vt:lpstr>Autodesk Community //Блоги_</vt:lpstr>
      <vt:lpstr>Вопросы?</vt:lpstr>
      <vt:lpstr>Презентация PowerPoint</vt:lpstr>
    </vt:vector>
  </TitlesOfParts>
  <Company>softprom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Основное название презентации Второстепенное название презентации</dc:title>
  <dc:subject>Название презентации</dc:subject>
  <dc:creator>Aleksandr V. Kanivets (Sett)</dc:creator>
  <cp:lastModifiedBy>Alexandr (Sett) Kanivets</cp:lastModifiedBy>
  <cp:revision>1260</cp:revision>
  <dcterms:created xsi:type="dcterms:W3CDTF">2009-04-09T10:27:03Z</dcterms:created>
  <dcterms:modified xsi:type="dcterms:W3CDTF">2011-10-05T07:49:17Z</dcterms:modified>
  <cp:category>Мероприятие</cp:category>
</cp:coreProperties>
</file>